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Lst>
  <p:notesMasterIdLst>
    <p:notesMasterId r:id="rId41"/>
  </p:notesMasterIdLst>
  <p:handoutMasterIdLst>
    <p:handoutMasterId r:id="rId42"/>
  </p:handoutMasterIdLst>
  <p:sldIdLst>
    <p:sldId id="848" r:id="rId3"/>
    <p:sldId id="852" r:id="rId4"/>
    <p:sldId id="895" r:id="rId5"/>
    <p:sldId id="896" r:id="rId6"/>
    <p:sldId id="904" r:id="rId7"/>
    <p:sldId id="906" r:id="rId8"/>
    <p:sldId id="859" r:id="rId9"/>
    <p:sldId id="898" r:id="rId10"/>
    <p:sldId id="921" r:id="rId11"/>
    <p:sldId id="922" r:id="rId12"/>
    <p:sldId id="923" r:id="rId13"/>
    <p:sldId id="900" r:id="rId14"/>
    <p:sldId id="901" r:id="rId15"/>
    <p:sldId id="907" r:id="rId16"/>
    <p:sldId id="916" r:id="rId17"/>
    <p:sldId id="905" r:id="rId18"/>
    <p:sldId id="908" r:id="rId19"/>
    <p:sldId id="920" r:id="rId20"/>
    <p:sldId id="912" r:id="rId21"/>
    <p:sldId id="925" r:id="rId22"/>
    <p:sldId id="926" r:id="rId23"/>
    <p:sldId id="927" r:id="rId24"/>
    <p:sldId id="928" r:id="rId25"/>
    <p:sldId id="929" r:id="rId26"/>
    <p:sldId id="930" r:id="rId27"/>
    <p:sldId id="924" r:id="rId28"/>
    <p:sldId id="910" r:id="rId29"/>
    <p:sldId id="881" r:id="rId30"/>
    <p:sldId id="919" r:id="rId31"/>
    <p:sldId id="861" r:id="rId32"/>
    <p:sldId id="858" r:id="rId33"/>
    <p:sldId id="862" r:id="rId34"/>
    <p:sldId id="792" r:id="rId35"/>
    <p:sldId id="872" r:id="rId36"/>
    <p:sldId id="917" r:id="rId37"/>
    <p:sldId id="870" r:id="rId38"/>
    <p:sldId id="918" r:id="rId39"/>
    <p:sldId id="805"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9242"/>
    <a:srgbClr val="4FD5D5"/>
    <a:srgbClr val="FFCC81"/>
    <a:srgbClr val="0000FF"/>
    <a:srgbClr val="A10AE4"/>
    <a:srgbClr val="ADDB7B"/>
    <a:srgbClr val="82C836"/>
    <a:srgbClr val="4F4FC5"/>
    <a:srgbClr val="70AC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6556" autoAdjust="0"/>
  </p:normalViewPr>
  <p:slideViewPr>
    <p:cSldViewPr>
      <p:cViewPr>
        <p:scale>
          <a:sx n="100" d="100"/>
          <a:sy n="100" d="100"/>
        </p:scale>
        <p:origin x="-456" y="4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odhsrv02\home2$\mportnoy\Fy2012sh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9.2161016949152547E-2"/>
          <c:y val="0.19624477495868572"/>
          <c:w val="0.77754237288135597"/>
          <c:h val="0.76594666407439815"/>
        </c:manualLayout>
      </c:layout>
      <c:pie3DChart>
        <c:varyColors val="1"/>
        <c:ser>
          <c:idx val="0"/>
          <c:order val="0"/>
          <c:explosion val="25"/>
          <c:dLbls>
            <c:dLbl>
              <c:idx val="7"/>
              <c:layout>
                <c:manualLayout>
                  <c:x val="1.1606388184527781E-2"/>
                  <c:y val="-7.0759372671008722E-2"/>
                </c:manualLayout>
              </c:layout>
              <c:showCatName val="1"/>
            </c:dLbl>
            <c:dLbl>
              <c:idx val="13"/>
              <c:spPr/>
              <c:txPr>
                <a:bodyPr/>
                <a:lstStyle/>
                <a:p>
                  <a:pPr>
                    <a:defRPr sz="1700" b="1">
                      <a:solidFill>
                        <a:schemeClr val="tx1"/>
                      </a:solidFill>
                      <a:latin typeface="Calibri" pitchFamily="34" charset="0"/>
                      <a:cs typeface="Calibri" pitchFamily="34" charset="0"/>
                    </a:defRPr>
                  </a:pPr>
                  <a:endParaRPr lang="en-US"/>
                </a:p>
              </c:txPr>
            </c:dLbl>
            <c:txPr>
              <a:bodyPr/>
              <a:lstStyle/>
              <a:p>
                <a:pPr>
                  <a:defRPr sz="1700" b="1">
                    <a:latin typeface="Calibri" pitchFamily="34" charset="0"/>
                    <a:cs typeface="Calibri" pitchFamily="34" charset="0"/>
                  </a:defRPr>
                </a:pPr>
                <a:endParaRPr lang="en-US"/>
              </a:p>
            </c:txPr>
            <c:showCatName val="1"/>
            <c:showLeaderLines val="1"/>
          </c:dLbls>
          <c:cat>
            <c:strRef>
              <c:f>Sheet1!$A$1:$A$24</c:f>
              <c:strCache>
                <c:ptCount val="24"/>
                <c:pt idx="0">
                  <c:v>NCI</c:v>
                </c:pt>
                <c:pt idx="1">
                  <c:v>NIAID</c:v>
                </c:pt>
                <c:pt idx="2">
                  <c:v>NHLBI</c:v>
                </c:pt>
                <c:pt idx="3">
                  <c:v>NIGMS</c:v>
                </c:pt>
                <c:pt idx="4">
                  <c:v>NIDDK</c:v>
                </c:pt>
                <c:pt idx="5">
                  <c:v>NINDS</c:v>
                </c:pt>
                <c:pt idx="6">
                  <c:v>NIMH</c:v>
                </c:pt>
                <c:pt idx="7">
                  <c:v>NICHD</c:v>
                </c:pt>
                <c:pt idx="8">
                  <c:v>NIA</c:v>
                </c:pt>
                <c:pt idx="9">
                  <c:v>NIDA</c:v>
                </c:pt>
                <c:pt idx="10">
                  <c:v>NEI</c:v>
                </c:pt>
                <c:pt idx="11">
                  <c:v>NCATS</c:v>
                </c:pt>
                <c:pt idx="12">
                  <c:v>NIEHS</c:v>
                </c:pt>
                <c:pt idx="13">
                  <c:v>NIAMS</c:v>
                </c:pt>
                <c:pt idx="14">
                  <c:v>NHGRI</c:v>
                </c:pt>
                <c:pt idx="15">
                  <c:v>NIAAA</c:v>
                </c:pt>
                <c:pt idx="16">
                  <c:v>NIDCD</c:v>
                </c:pt>
                <c:pt idx="17">
                  <c:v>NIDCR</c:v>
                </c:pt>
                <c:pt idx="18">
                  <c:v>NIBIB</c:v>
                </c:pt>
                <c:pt idx="19">
                  <c:v>NIMHD</c:v>
                </c:pt>
                <c:pt idx="20">
                  <c:v>ORIP</c:v>
                </c:pt>
                <c:pt idx="21">
                  <c:v>NINR</c:v>
                </c:pt>
                <c:pt idx="22">
                  <c:v>NCCAM</c:v>
                </c:pt>
                <c:pt idx="23">
                  <c:v>NLM</c:v>
                </c:pt>
              </c:strCache>
            </c:strRef>
          </c:cat>
          <c:val>
            <c:numRef>
              <c:f>Sheet1!$B$1:$B$24</c:f>
              <c:numCache>
                <c:formatCode>#,##0.000_);[Red]\-#,##0.000</c:formatCode>
                <c:ptCount val="24"/>
                <c:pt idx="0" formatCode="&quot;$&quot;#,##0.000_);[Red]\-&quot;$&quot;#,##0.000">
                  <c:v>115.11799999999999</c:v>
                </c:pt>
                <c:pt idx="1">
                  <c:v>109.94900000000004</c:v>
                </c:pt>
                <c:pt idx="2">
                  <c:v>81.138999999999982</c:v>
                </c:pt>
                <c:pt idx="3">
                  <c:v>62.588000000000001</c:v>
                </c:pt>
                <c:pt idx="4">
                  <c:v>49.927</c:v>
                </c:pt>
                <c:pt idx="5">
                  <c:v>41.843000000000004</c:v>
                </c:pt>
                <c:pt idx="6">
                  <c:v>36.457999999999998</c:v>
                </c:pt>
                <c:pt idx="7">
                  <c:v>31.404999999999987</c:v>
                </c:pt>
                <c:pt idx="8">
                  <c:v>27.974999999999987</c:v>
                </c:pt>
                <c:pt idx="9">
                  <c:v>26.7</c:v>
                </c:pt>
                <c:pt idx="10">
                  <c:v>18.048999999999989</c:v>
                </c:pt>
                <c:pt idx="11">
                  <c:v>15.285</c:v>
                </c:pt>
                <c:pt idx="12">
                  <c:v>13.919</c:v>
                </c:pt>
                <c:pt idx="13">
                  <c:v>13.298999999999999</c:v>
                </c:pt>
                <c:pt idx="14">
                  <c:v>11.339</c:v>
                </c:pt>
                <c:pt idx="15">
                  <c:v>11.218999999999999</c:v>
                </c:pt>
                <c:pt idx="16">
                  <c:v>10.468</c:v>
                </c:pt>
                <c:pt idx="17">
                  <c:v>9.3650000000000055</c:v>
                </c:pt>
                <c:pt idx="18">
                  <c:v>9.0130000000000035</c:v>
                </c:pt>
                <c:pt idx="19">
                  <c:v>7.8199999999999985</c:v>
                </c:pt>
                <c:pt idx="20">
                  <c:v>6.891</c:v>
                </c:pt>
                <c:pt idx="21">
                  <c:v>3.5129999999999986</c:v>
                </c:pt>
                <c:pt idx="22">
                  <c:v>3.0649999999999999</c:v>
                </c:pt>
                <c:pt idx="23">
                  <c:v>0.74700000000000033</c:v>
                </c:pt>
              </c:numCache>
            </c:numRef>
          </c:val>
        </c:ser>
        <c:dLbls>
          <c:showCatName val="1"/>
        </c:dLbls>
      </c:pie3DChart>
    </c:plotArea>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0.67797</cdr:x>
      <cdr:y>0.06173</cdr:y>
    </cdr:from>
    <cdr:to>
      <cdr:x>1</cdr:x>
      <cdr:y>0.21132</cdr:y>
    </cdr:to>
    <cdr:sp macro="" textlink="">
      <cdr:nvSpPr>
        <cdr:cNvPr id="2" name="TextBox 5"/>
        <cdr:cNvSpPr txBox="1"/>
      </cdr:nvSpPr>
      <cdr:spPr>
        <a:xfrm xmlns:a="http://schemas.openxmlformats.org/drawingml/2006/main">
          <a:off x="6096000" y="381000"/>
          <a:ext cx="2895600"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pitchFamily="34" charset="0"/>
            </a:defRPr>
          </a:lvl1pPr>
          <a:lvl2pPr marL="457200" algn="l" rtl="0" fontAlgn="base">
            <a:spcBef>
              <a:spcPct val="0"/>
            </a:spcBef>
            <a:spcAft>
              <a:spcPct val="0"/>
            </a:spcAft>
            <a:defRPr kern="1200">
              <a:solidFill>
                <a:sysClr val="windowText" lastClr="000000"/>
              </a:solidFill>
              <a:latin typeface="Arial" pitchFamily="34" charset="0"/>
            </a:defRPr>
          </a:lvl2pPr>
          <a:lvl3pPr marL="914400" algn="l" rtl="0" fontAlgn="base">
            <a:spcBef>
              <a:spcPct val="0"/>
            </a:spcBef>
            <a:spcAft>
              <a:spcPct val="0"/>
            </a:spcAft>
            <a:defRPr kern="1200">
              <a:solidFill>
                <a:sysClr val="windowText" lastClr="000000"/>
              </a:solidFill>
              <a:latin typeface="Arial" pitchFamily="34" charset="0"/>
            </a:defRPr>
          </a:lvl3pPr>
          <a:lvl4pPr marL="1371600" algn="l" rtl="0" fontAlgn="base">
            <a:spcBef>
              <a:spcPct val="0"/>
            </a:spcBef>
            <a:spcAft>
              <a:spcPct val="0"/>
            </a:spcAft>
            <a:defRPr kern="1200">
              <a:solidFill>
                <a:sysClr val="windowText" lastClr="000000"/>
              </a:solidFill>
              <a:latin typeface="Arial" pitchFamily="34" charset="0"/>
            </a:defRPr>
          </a:lvl4pPr>
          <a:lvl5pPr marL="1828800" algn="l" rtl="0" fontAlgn="base">
            <a:spcBef>
              <a:spcPct val="0"/>
            </a:spcBef>
            <a:spcAft>
              <a:spcPct val="0"/>
            </a:spcAft>
            <a:defRPr kern="1200">
              <a:solidFill>
                <a:sysClr val="windowText" lastClr="000000"/>
              </a:solidFill>
              <a:latin typeface="Arial" pitchFamily="34" charset="0"/>
            </a:defRPr>
          </a:lvl5pPr>
          <a:lvl6pPr marL="2286000" algn="l" defTabSz="914400" rtl="0" eaLnBrk="1" latinLnBrk="0" hangingPunct="1">
            <a:defRPr kern="1200">
              <a:solidFill>
                <a:sysClr val="windowText" lastClr="000000"/>
              </a:solidFill>
              <a:latin typeface="Arial" pitchFamily="34" charset="0"/>
            </a:defRPr>
          </a:lvl6pPr>
          <a:lvl7pPr marL="2743200" algn="l" defTabSz="914400" rtl="0" eaLnBrk="1" latinLnBrk="0" hangingPunct="1">
            <a:defRPr kern="1200">
              <a:solidFill>
                <a:sysClr val="windowText" lastClr="000000"/>
              </a:solidFill>
              <a:latin typeface="Arial" pitchFamily="34" charset="0"/>
            </a:defRPr>
          </a:lvl7pPr>
          <a:lvl8pPr marL="3200400" algn="l" defTabSz="914400" rtl="0" eaLnBrk="1" latinLnBrk="0" hangingPunct="1">
            <a:defRPr kern="1200">
              <a:solidFill>
                <a:sysClr val="windowText" lastClr="000000"/>
              </a:solidFill>
              <a:latin typeface="Arial" pitchFamily="34" charset="0"/>
            </a:defRPr>
          </a:lvl8pPr>
          <a:lvl9pPr marL="3657600" algn="l" defTabSz="914400" rtl="0" eaLnBrk="1" latinLnBrk="0" hangingPunct="1">
            <a:defRPr kern="1200">
              <a:solidFill>
                <a:sysClr val="windowText" lastClr="000000"/>
              </a:solidFill>
              <a:latin typeface="Arial" pitchFamily="34" charset="0"/>
            </a:defRPr>
          </a:lvl9pPr>
        </a:lstStyle>
        <a:p xmlns:a="http://schemas.openxmlformats.org/drawingml/2006/main">
          <a:r>
            <a:rPr lang="en-US" sz="1800" b="1" dirty="0" smtClean="0">
              <a:solidFill>
                <a:prstClr val="black"/>
              </a:solidFill>
              <a:latin typeface="Arial" pitchFamily="34" charset="0"/>
            </a:rPr>
            <a:t>2.6% </a:t>
          </a:r>
          <a:r>
            <a:rPr lang="en-US" sz="1800" b="1" dirty="0" smtClean="0">
              <a:solidFill>
                <a:prstClr val="black"/>
              </a:solidFill>
              <a:latin typeface="Arial" pitchFamily="34" charset="0"/>
            </a:rPr>
            <a:t>  SBIR     </a:t>
          </a:r>
          <a:r>
            <a:rPr lang="en-US" sz="1800" b="1" dirty="0" smtClean="0">
              <a:solidFill>
                <a:prstClr val="black"/>
              </a:solidFill>
              <a:latin typeface="Arial" pitchFamily="34" charset="0"/>
            </a:rPr>
            <a:t>$632M</a:t>
          </a:r>
        </a:p>
        <a:p xmlns:a="http://schemas.openxmlformats.org/drawingml/2006/main">
          <a:r>
            <a:rPr lang="en-US" sz="1800" b="1" dirty="0" smtClean="0">
              <a:solidFill>
                <a:prstClr val="black"/>
              </a:solidFill>
              <a:latin typeface="Arial" pitchFamily="34" charset="0"/>
            </a:rPr>
            <a:t>0.35% STTR    $85M</a:t>
          </a:r>
        </a:p>
        <a:p xmlns:a="http://schemas.openxmlformats.org/drawingml/2006/main">
          <a:r>
            <a:rPr lang="en-US" sz="1800" b="1" dirty="0" smtClean="0">
              <a:solidFill>
                <a:srgbClr val="C00000"/>
              </a:solidFill>
              <a:latin typeface="Arial" pitchFamily="34" charset="0"/>
            </a:rPr>
            <a:t>Total FY2012 $717M</a:t>
          </a:r>
          <a:endParaRPr lang="en-US" sz="1800" b="1" dirty="0">
            <a:solidFill>
              <a:srgbClr val="C00000"/>
            </a:solidFill>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65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829748"/>
            <a:ext cx="2971800" cy="465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884613" y="8829748"/>
            <a:ext cx="2971800" cy="465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F22B612-9FCD-44A2-84B9-664861CA2F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65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416467"/>
            <a:ext cx="5486400" cy="4182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748"/>
            <a:ext cx="2971800" cy="465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829748"/>
            <a:ext cx="2971800" cy="465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54579E6-0E55-4014-8ACE-6DD7D0BA30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04900" y="696913"/>
            <a:ext cx="4648200" cy="3486150"/>
          </a:xfrm>
          <a:ln/>
        </p:spPr>
      </p:sp>
      <p:sp>
        <p:nvSpPr>
          <p:cNvPr id="33795" name="Rectangle 3"/>
          <p:cNvSpPr>
            <a:spLocks noGrp="1" noChangeArrowheads="1"/>
          </p:cNvSpPr>
          <p:nvPr>
            <p:ph type="body" idx="1"/>
          </p:nvPr>
        </p:nvSpPr>
        <p:spPr>
          <a:xfrm>
            <a:off x="685800" y="4414874"/>
            <a:ext cx="5486400" cy="4183938"/>
          </a:xfrm>
          <a:noFill/>
          <a:ln/>
        </p:spPr>
        <p:txBody>
          <a:bodyPr lIns="90373" tIns="45184" rIns="90373" bIns="45184"/>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2"/>
          <p:cNvSpPr>
            <a:spLocks noGrp="1" noRot="1" noChangeAspect="1" noChangeArrowheads="1" noTextEdit="1"/>
          </p:cNvSpPr>
          <p:nvPr>
            <p:ph type="sldImg"/>
          </p:nvPr>
        </p:nvSpPr>
        <p:spPr>
          <a:xfrm>
            <a:off x="1112839" y="697589"/>
            <a:ext cx="4632325" cy="3486349"/>
          </a:xfrm>
          <a:ln/>
        </p:spPr>
      </p:sp>
      <p:sp>
        <p:nvSpPr>
          <p:cNvPr id="63590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6D8851-7F61-4999-86B0-914E32FC4766}" type="slidenum">
              <a:rPr lang="en-US"/>
              <a:pPr/>
              <a:t>12</a:t>
            </a:fld>
            <a:endParaRPr lang="en-US"/>
          </a:p>
        </p:txBody>
      </p:sp>
      <p:sp>
        <p:nvSpPr>
          <p:cNvPr id="891906" name="Rectangle 2"/>
          <p:cNvSpPr>
            <a:spLocks noGrp="1" noRot="1" noChangeAspect="1" noChangeArrowheads="1" noTextEdit="1"/>
          </p:cNvSpPr>
          <p:nvPr>
            <p:ph type="sldImg"/>
          </p:nvPr>
        </p:nvSpPr>
        <p:spPr>
          <a:xfrm>
            <a:off x="1130300" y="690563"/>
            <a:ext cx="4605338" cy="3455987"/>
          </a:xfrm>
          <a:ln/>
        </p:spPr>
      </p:sp>
      <p:sp>
        <p:nvSpPr>
          <p:cNvPr id="891907" name="Rectangle 3"/>
          <p:cNvSpPr>
            <a:spLocks noGrp="1" noChangeArrowheads="1"/>
          </p:cNvSpPr>
          <p:nvPr>
            <p:ph type="body" idx="1"/>
          </p:nvPr>
        </p:nvSpPr>
        <p:spPr>
          <a:xfrm>
            <a:off x="895350" y="4454527"/>
            <a:ext cx="5073650" cy="4148138"/>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Rectangle 7"/>
          <p:cNvSpPr>
            <a:spLocks noGrp="1" noChangeArrowheads="1"/>
          </p:cNvSpPr>
          <p:nvPr>
            <p:ph type="sldNum" sz="quarter" idx="5"/>
          </p:nvPr>
        </p:nvSpPr>
        <p:spPr>
          <a:noFill/>
        </p:spPr>
        <p:txBody>
          <a:bodyPr/>
          <a:lstStyle/>
          <a:p>
            <a:fld id="{9485045B-0F70-447C-A639-649D508A0EB7}" type="slidenum">
              <a:rPr lang="en-US" smtClean="0">
                <a:latin typeface="Arial" pitchFamily="34" charset="0"/>
              </a:rPr>
              <a:pPr/>
              <a:t>13</a:t>
            </a:fld>
            <a:endParaRPr lang="en-US" smtClean="0">
              <a:latin typeface="Arial" pitchFamily="34" charset="0"/>
            </a:endParaRPr>
          </a:p>
        </p:txBody>
      </p:sp>
      <p:sp>
        <p:nvSpPr>
          <p:cNvPr id="658434" name="Rectangle 2"/>
          <p:cNvSpPr>
            <a:spLocks noGrp="1" noRot="1" noChangeAspect="1" noChangeArrowheads="1" noTextEdit="1"/>
          </p:cNvSpPr>
          <p:nvPr>
            <p:ph type="sldImg"/>
          </p:nvPr>
        </p:nvSpPr>
        <p:spPr>
          <a:xfrm>
            <a:off x="1104900" y="696913"/>
            <a:ext cx="4648200" cy="3486150"/>
          </a:xfrm>
          <a:ln/>
        </p:spPr>
      </p:sp>
      <p:sp>
        <p:nvSpPr>
          <p:cNvPr id="6584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532F0EB-F60C-4E05-8B33-FEE92C81D018}" type="slidenum">
              <a:rPr lang="en-US" smtClean="0">
                <a:latin typeface="Arial" pitchFamily="34" charset="0"/>
              </a:rPr>
              <a:pPr/>
              <a:t>14</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xfrm>
            <a:off x="1112838" y="703263"/>
            <a:ext cx="4632325" cy="3475037"/>
          </a:xfrm>
          <a:ln/>
        </p:spPr>
      </p:sp>
      <p:sp>
        <p:nvSpPr>
          <p:cNvPr id="47108" name="Rectangle 3"/>
          <p:cNvSpPr>
            <a:spLocks noGrp="1" noChangeArrowheads="1"/>
          </p:cNvSpPr>
          <p:nvPr>
            <p:ph type="body" idx="1"/>
          </p:nvPr>
        </p:nvSpPr>
        <p:spPr>
          <a:xfrm>
            <a:off x="914400" y="4416468"/>
            <a:ext cx="5029200" cy="418234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Rectangle 2"/>
          <p:cNvSpPr>
            <a:spLocks noGrp="1" noRot="1" noChangeAspect="1" noChangeArrowheads="1" noTextEdit="1"/>
          </p:cNvSpPr>
          <p:nvPr>
            <p:ph type="sldImg"/>
          </p:nvPr>
        </p:nvSpPr>
        <p:spPr>
          <a:xfrm>
            <a:off x="1114425" y="703263"/>
            <a:ext cx="4630738" cy="3475037"/>
          </a:xfrm>
          <a:ln cap="flat">
            <a:solidFill>
              <a:schemeClr val="tx1"/>
            </a:solidFill>
          </a:ln>
        </p:spPr>
      </p:sp>
      <p:sp>
        <p:nvSpPr>
          <p:cNvPr id="637954" name="Rectangle 3"/>
          <p:cNvSpPr>
            <a:spLocks noGrp="1" noChangeArrowheads="1"/>
          </p:cNvSpPr>
          <p:nvPr>
            <p:ph type="body" idx="1"/>
          </p:nvPr>
        </p:nvSpPr>
        <p:spPr>
          <a:xfrm>
            <a:off x="915991" y="4414874"/>
            <a:ext cx="5026025" cy="4183938"/>
          </a:xfrm>
          <a:noFill/>
          <a:ln/>
        </p:spPr>
        <p:txBody>
          <a:bodyPr lIns="92342" tIns="45390" rIns="92342" bIns="45390"/>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xfrm>
            <a:off x="1128713" y="690563"/>
            <a:ext cx="4606925" cy="3455987"/>
          </a:xfrm>
          <a:ln/>
        </p:spPr>
      </p:sp>
      <p:sp>
        <p:nvSpPr>
          <p:cNvPr id="642050" name="Rectangle 3"/>
          <p:cNvSpPr>
            <a:spLocks noGrp="1" noChangeArrowheads="1"/>
          </p:cNvSpPr>
          <p:nvPr>
            <p:ph type="body" idx="1"/>
          </p:nvPr>
        </p:nvSpPr>
        <p:spPr>
          <a:xfrm>
            <a:off x="895350" y="4454691"/>
            <a:ext cx="5073650" cy="4147306"/>
          </a:xfrm>
          <a:noFill/>
          <a:ln/>
        </p:spPr>
        <p:txBody>
          <a:bodyPr lIns="90169" tIns="45084" rIns="90169" bIns="45084"/>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0360C72-2656-42A2-93FF-3B6CFE88EDF1}" type="slidenum">
              <a:rPr lang="en-US" smtClean="0">
                <a:latin typeface="Arial" pitchFamily="34" charset="0"/>
              </a:rPr>
              <a:pPr/>
              <a:t>19</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xfrm>
            <a:off x="1104900" y="696913"/>
            <a:ext cx="4648200" cy="3487737"/>
          </a:xfrm>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7"/>
          <p:cNvSpPr>
            <a:spLocks noGrp="1" noChangeArrowheads="1"/>
          </p:cNvSpPr>
          <p:nvPr>
            <p:ph type="sldNum" sz="quarter" idx="5"/>
          </p:nvPr>
        </p:nvSpPr>
        <p:spPr>
          <a:noFill/>
        </p:spPr>
        <p:txBody>
          <a:bodyPr/>
          <a:lstStyle/>
          <a:p>
            <a:fld id="{C9A3D251-F889-424E-8022-0609661E6960}" type="slidenum">
              <a:rPr lang="en-US" smtClean="0">
                <a:latin typeface="Arial" pitchFamily="34" charset="0"/>
              </a:rPr>
              <a:pPr/>
              <a:t>25</a:t>
            </a:fld>
            <a:endParaRPr lang="en-US" smtClean="0">
              <a:latin typeface="Arial" pitchFamily="34" charset="0"/>
            </a:endParaRPr>
          </a:p>
        </p:txBody>
      </p:sp>
      <p:sp>
        <p:nvSpPr>
          <p:cNvPr id="672770" name="Rectangle 2"/>
          <p:cNvSpPr>
            <a:spLocks noGrp="1" noRot="1" noChangeAspect="1" noChangeArrowheads="1" noTextEdit="1"/>
          </p:cNvSpPr>
          <p:nvPr>
            <p:ph type="sldImg"/>
          </p:nvPr>
        </p:nvSpPr>
        <p:spPr>
          <a:xfrm>
            <a:off x="1114425" y="703263"/>
            <a:ext cx="4630738" cy="3473450"/>
          </a:xfrm>
          <a:ln w="12700" cap="flat">
            <a:solidFill>
              <a:schemeClr val="tx1"/>
            </a:solidFill>
          </a:ln>
        </p:spPr>
      </p:sp>
      <p:sp>
        <p:nvSpPr>
          <p:cNvPr id="672771" name="Rectangle 3"/>
          <p:cNvSpPr>
            <a:spLocks noGrp="1" noChangeArrowheads="1"/>
          </p:cNvSpPr>
          <p:nvPr>
            <p:ph type="body" idx="1"/>
          </p:nvPr>
        </p:nvSpPr>
        <p:spPr>
          <a:xfrm>
            <a:off x="915989" y="4414874"/>
            <a:ext cx="5026025" cy="4183938"/>
          </a:xfrm>
          <a:noFill/>
          <a:ln/>
        </p:spPr>
        <p:txBody>
          <a:bodyPr lIns="91076" tIns="44767" rIns="91076" bIns="44767"/>
          <a:lstStyle/>
          <a:p>
            <a:pPr eaLnBrk="1" hangingPunct="1">
              <a:spcBef>
                <a:spcPct val="0"/>
              </a:spcBef>
            </a:pPr>
            <a:endParaRPr lang="en-US" sz="24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lIns="92131" tIns="46066" rIns="92131" bIns="46066"/>
          <a:lstStyle/>
          <a:p>
            <a:pPr algn="ctr"/>
            <a:fld id="{1A619533-6ECA-4F7F-90E3-80B5AF7ABC58}" type="slidenum">
              <a:rPr lang="en-US" smtClean="0">
                <a:latin typeface="Arial" pitchFamily="34" charset="0"/>
              </a:rPr>
              <a:pPr algn="ctr"/>
              <a:t>30</a:t>
            </a:fld>
            <a:endParaRPr lang="en-US" dirty="0"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latin typeface="Arial" pitchFamily="34" charset="0"/>
              </a:rPr>
              <a:t>The NIH attributes</a:t>
            </a:r>
            <a:r>
              <a:rPr lang="en-US" baseline="0" dirty="0" smtClean="0">
                <a:latin typeface="Arial" pitchFamily="34" charset="0"/>
              </a:rPr>
              <a:t> its program success to its flexible and adaptable funding model that is largely investigator-initiated. That means</a:t>
            </a:r>
            <a:r>
              <a:rPr lang="en-US" baseline="0" smtClean="0">
                <a:latin typeface="Arial" pitchFamily="34" charset="0"/>
              </a:rPr>
              <a:t>, companies </a:t>
            </a:r>
            <a:r>
              <a:rPr lang="en-US" baseline="0" dirty="0" smtClean="0">
                <a:latin typeface="Arial" pitchFamily="34" charset="0"/>
              </a:rPr>
              <a:t>propose  ideas to us, we review them and make funding decisions.</a:t>
            </a:r>
          </a:p>
          <a:p>
            <a:r>
              <a:rPr lang="en-US" baseline="0" dirty="0" smtClean="0">
                <a:latin typeface="Arial" pitchFamily="34" charset="0"/>
              </a:rPr>
              <a:t> </a:t>
            </a:r>
          </a:p>
          <a:p>
            <a:r>
              <a:rPr lang="en-US" baseline="0" dirty="0" smtClean="0">
                <a:latin typeface="Arial" pitchFamily="34" charset="0"/>
              </a:rPr>
              <a:t>As mentioned in the NIH overview presentation, we award project budgets that are sometimes larger than the guidelines in situations where the science and cost of business justifies that funding need. </a:t>
            </a:r>
          </a:p>
          <a:p>
            <a:endParaRPr lang="en-US" baseline="0" dirty="0" smtClean="0">
              <a:latin typeface="Arial" pitchFamily="34" charset="0"/>
            </a:endParaRPr>
          </a:p>
          <a:p>
            <a:r>
              <a:rPr lang="en-US" baseline="0" dirty="0" smtClean="0">
                <a:latin typeface="Arial" pitchFamily="34" charset="0"/>
              </a:rPr>
              <a:t>Over the years, we have developed creative ways to close gaps between the phases through the Phase I-Phase II Fast Track Program or issue cost extensions through competitive supplement awards to see projects through to completion.</a:t>
            </a:r>
          </a:p>
          <a:p>
            <a:endParaRPr lang="en-US" baseline="0" dirty="0" smtClean="0">
              <a:latin typeface="Arial" pitchFamily="34" charset="0"/>
            </a:endParaRPr>
          </a:p>
          <a:p>
            <a:r>
              <a:rPr lang="en-US" baseline="0" dirty="0" smtClean="0">
                <a:latin typeface="Arial" pitchFamily="34" charset="0"/>
              </a:rPr>
              <a:t>Likewise, we are very mindful of the exceptional costs involved especially in projects involving clinical trials and FDA approval. Thus, in 2003 we have developed the Phase IIB Competing Renewal Award to assist SBIR and STTR companies facing the regulatory Mount FDA or the proverbial financial Valley of Death that I will talk about in a few moments.</a:t>
            </a:r>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Let me first</a:t>
            </a:r>
            <a:r>
              <a:rPr lang="en-US" baseline="0" dirty="0" smtClean="0"/>
              <a:t> address the additional gap funding assistance we provide to our companies.</a:t>
            </a:r>
          </a:p>
          <a:p>
            <a:endParaRPr lang="en-US" baseline="0" dirty="0" smtClean="0"/>
          </a:p>
          <a:p>
            <a:pPr marL="228600" indent="-228600">
              <a:buAutoNum type="arabicPeriod"/>
            </a:pPr>
            <a:r>
              <a:rPr lang="en-US" baseline="0" dirty="0" smtClean="0"/>
              <a:t>The Fast Track program that is available at most of our ICs to both SBIR and STTR applicants was developed to address a funding delay for companies that have already completed some preliminary studies for the proof of concept with a momentum to take on the second phase in a few months time. These companies cannot skip Phase I as dictated by law so we have devised this approach to overcome a limitation that we feel is counterproductive. Fast Track requires a one-time application that eliminates 7 to 9 months of waiting for a funding decision on a Phase II application going through peer review. Once awarded, the company completes Phase I, submits its milestones report, and if approved, Phase II funding is approved. Important note, Phase II money is not guaranteed as award is contingent on approval of phase I milestones report, but afterwards there is no need to apply again.</a:t>
            </a:r>
          </a:p>
          <a:p>
            <a:pPr marL="228600" indent="-228600">
              <a:buNone/>
            </a:pPr>
            <a:r>
              <a:rPr lang="en-US" baseline="0" dirty="0" smtClean="0"/>
              <a:t>    </a:t>
            </a:r>
          </a:p>
          <a:p>
            <a:pPr marL="228600" indent="-228600">
              <a:buNone/>
            </a:pPr>
            <a:endParaRPr lang="en-US" baseline="0" dirty="0" smtClean="0"/>
          </a:p>
          <a:p>
            <a:pPr marL="228600" indent="-228600">
              <a:buAutoNum type="arabicPeriod" startAt="2"/>
            </a:pPr>
            <a:r>
              <a:rPr lang="en-US" baseline="0" dirty="0" smtClean="0"/>
              <a:t>The Phase IIB program provides follow on gap funds to the original Phase II project.</a:t>
            </a:r>
          </a:p>
          <a:p>
            <a:pPr marL="228600" indent="-228600">
              <a:buNone/>
            </a:pPr>
            <a:r>
              <a:rPr lang="en-US" baseline="0" dirty="0" smtClean="0"/>
              <a:t>     These funds, a total of up to $3 million split over 3 years, are critical in advancing the projects involving pre-clinical studies, early efficacy or toxicity studies, scale up of medical device prototype development and the like. This additional investment greatly helps us leverage the initial investment we have made in the early-stage idea. Also, now more than ever, fill the funding gap where third party investments are truly scarce or exceptionally risk averse. As a result, our companies are more ready to approach the FDA and have increased their intrinsic value which makes them more attractive to outside investors and strategic partners. As we know the valuation of an early-stage company is its most valuable currency after a well-protected IP.</a:t>
            </a:r>
          </a:p>
          <a:p>
            <a:pPr marL="228600" indent="-228600">
              <a:buNone/>
            </a:pPr>
            <a:endParaRPr lang="en-US" baseline="0" dirty="0" smtClean="0"/>
          </a:p>
          <a:p>
            <a:pPr marL="228600" indent="-228600">
              <a:buNone/>
            </a:pPr>
            <a:r>
              <a:rPr lang="en-US" baseline="0" dirty="0" smtClean="0"/>
              <a:t>	One additional point I want to make about the Phase II B investment. In order to truly bridge the gap in support for companies beyond the SBIR program, we highly encourage companies to think long-term and diversify their sources of investment whether in form of investments by venture capital firms, angel groups, foundations, or in kind and strategic support through alliances and joint ventures. Our NIH policy does not require matching funds. </a:t>
            </a:r>
            <a:endParaRPr lang="en-US" dirty="0"/>
          </a:p>
        </p:txBody>
      </p:sp>
      <p:sp>
        <p:nvSpPr>
          <p:cNvPr id="4" name="Slide Number Placeholder 3"/>
          <p:cNvSpPr>
            <a:spLocks noGrp="1"/>
          </p:cNvSpPr>
          <p:nvPr>
            <p:ph type="sldNum" sz="quarter" idx="10"/>
          </p:nvPr>
        </p:nvSpPr>
        <p:spPr/>
        <p:txBody>
          <a:bodyPr/>
          <a:lstStyle/>
          <a:p>
            <a:pPr>
              <a:defRPr/>
            </a:pPr>
            <a:fld id="{454579E6-0E55-4014-8ACE-6DD7D0BA3084}" type="slidenum">
              <a:rPr lang="en-US" smtClean="0"/>
              <a:pPr>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4D5931-324E-4D5F-8864-AF0BDC6D0089}" type="slidenum">
              <a:rPr lang="en-US" smtClean="0">
                <a:latin typeface="Arial" pitchFamily="34" charset="0"/>
              </a:rPr>
              <a:pPr/>
              <a:t>3</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xfrm>
            <a:off x="1130300" y="690563"/>
            <a:ext cx="4605338" cy="3455987"/>
          </a:xfrm>
          <a:ln/>
        </p:spPr>
      </p:sp>
      <p:sp>
        <p:nvSpPr>
          <p:cNvPr id="38916" name="Rectangle 3"/>
          <p:cNvSpPr>
            <a:spLocks noGrp="1" noChangeArrowheads="1"/>
          </p:cNvSpPr>
          <p:nvPr>
            <p:ph type="body" idx="1"/>
          </p:nvPr>
        </p:nvSpPr>
        <p:spPr>
          <a:xfrm>
            <a:off x="895350" y="4454691"/>
            <a:ext cx="5073650" cy="4147306"/>
          </a:xfrm>
          <a:noFill/>
          <a:ln/>
        </p:spPr>
        <p:txBody>
          <a:bodyPr lIns="90169" tIns="45084" rIns="90169" bIns="45084"/>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68609E-DDE8-43D9-A278-11854923CB22}" type="slidenum">
              <a:rPr lang="en-US" smtClean="0">
                <a:latin typeface="Arial" pitchFamily="34" charset="0"/>
                <a:cs typeface="Arial" pitchFamily="34" charset="0"/>
              </a:rPr>
              <a:pPr/>
              <a:t>32</a:t>
            </a:fld>
            <a:endParaRPr lang="en-US" dirty="0" smtClean="0">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Since 2004, we have been providing our SBIR</a:t>
            </a:r>
            <a:r>
              <a:rPr lang="en-US" baseline="0" dirty="0" smtClean="0">
                <a:latin typeface="Arial" pitchFamily="34" charset="0"/>
                <a:cs typeface="Arial" pitchFamily="34" charset="0"/>
              </a:rPr>
              <a:t> awardees a suite of Technical Assistance Programs. Presently we offer the Niche Assessment Program for Phase I SBIR awardees and the Commercialization Assistance Program for Phase II SBIR awardees. Both of these serve an important complementary function to help these companies become successful in commercializing their technologies in the long run.</a:t>
            </a:r>
            <a:endParaRPr lang="en-US"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D75D21-58BE-4D13-8D05-C2C964A1F385}" type="slidenum">
              <a:rPr lang="en-US" smtClean="0">
                <a:latin typeface="Arial" pitchFamily="34" charset="0"/>
              </a:rPr>
              <a:pPr/>
              <a:t>33</a:t>
            </a:fld>
            <a:endParaRPr lang="en-US" dirty="0"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416467"/>
            <a:ext cx="5029200" cy="4182345"/>
          </a:xfrm>
          <a:noFill/>
          <a:ln/>
        </p:spPr>
        <p:txBody>
          <a:bodyPr/>
          <a:lstStyle/>
          <a:p>
            <a:pPr marL="228600" indent="-228600" eaLnBrk="1" hangingPunct="1">
              <a:buAutoNum type="arabicPeriod"/>
            </a:pPr>
            <a:r>
              <a:rPr lang="en-US" dirty="0" smtClean="0">
                <a:latin typeface="Arial" pitchFamily="34" charset="0"/>
              </a:rPr>
              <a:t>In the Niche Assessment</a:t>
            </a:r>
            <a:r>
              <a:rPr lang="en-US" baseline="0" dirty="0" smtClean="0">
                <a:latin typeface="Arial" pitchFamily="34" charset="0"/>
              </a:rPr>
              <a:t> program  the companies receive an analysis report, called the Technology Niche Assessment  or TNA, that provides a comprehensive picture of the market opportunity for their technology. This often helps companies not only with preparing a stronger Phase II application, but overall helps them think more strategically and concretely about market positioning.</a:t>
            </a:r>
          </a:p>
          <a:p>
            <a:pPr marL="228600" indent="-228600" eaLnBrk="1" hangingPunct="1">
              <a:buAutoNum type="arabicPeriod"/>
            </a:pPr>
            <a:endParaRPr lang="en-US" baseline="0" dirty="0" smtClean="0">
              <a:latin typeface="Arial" pitchFamily="34" charset="0"/>
            </a:endParaRPr>
          </a:p>
          <a:p>
            <a:pPr marL="228600" indent="-228600" eaLnBrk="1" hangingPunct="1">
              <a:buAutoNum type="arabicPeriod"/>
            </a:pPr>
            <a:endParaRPr lang="en-US" baseline="0" dirty="0" smtClean="0">
              <a:latin typeface="Arial" pitchFamily="34" charset="0"/>
            </a:endParaRPr>
          </a:p>
          <a:p>
            <a:pPr marL="228600" indent="-228600" eaLnBrk="1" hangingPunct="1">
              <a:buAutoNum type="arabicPeriod"/>
            </a:pPr>
            <a:r>
              <a:rPr lang="en-US" baseline="0" dirty="0" smtClean="0">
                <a:latin typeface="Arial" pitchFamily="34" charset="0"/>
              </a:rPr>
              <a:t>In the CAP, which is a 10-month long training and mentoring program, we work through important issues and challenges the companies face ranging from developing an investor pitch, attracting strategic partners, developing a value proposition, preparing for a meeting with the FDA, developing a licensing strategy or a go-to-market strategy. Companies are pared up with a Larta adviser and industry expert resources and work together to complete clearly defined goals during the program. </a:t>
            </a:r>
          </a:p>
          <a:p>
            <a:pPr marL="228600" indent="-228600" eaLnBrk="1" hangingPunct="1">
              <a:buAutoNum type="arabicPeriod"/>
            </a:pPr>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Assistance</a:t>
            </a:r>
            <a:r>
              <a:rPr lang="en-US" baseline="0" dirty="0" smtClean="0"/>
              <a:t> Programs have been around since 2004 and we are starting to develop a concrete picture of the outcomes and the impact. We always get asked: how do you measure success?</a:t>
            </a:r>
          </a:p>
          <a:p>
            <a:endParaRPr lang="en-US" baseline="0" dirty="0" smtClean="0"/>
          </a:p>
          <a:p>
            <a:r>
              <a:rPr lang="en-US" baseline="0" dirty="0" smtClean="0"/>
              <a:t>[Read bullets]</a:t>
            </a:r>
          </a:p>
          <a:p>
            <a:endParaRPr lang="en-US" baseline="0" dirty="0" smtClean="0"/>
          </a:p>
          <a:p>
            <a:r>
              <a:rPr lang="en-US" baseline="0" dirty="0" smtClean="0"/>
              <a:t>Keep in mind we track companies for 18 months so with about 5 years of complete tracking data in, we are able to make some assertions with hard evidence. We still have the last two years of CAP in tracking so I am not including those in my remarks…</a:t>
            </a:r>
          </a:p>
          <a:p>
            <a:endParaRPr lang="en-US" baseline="0" dirty="0" smtClean="0"/>
          </a:p>
          <a:p>
            <a:r>
              <a:rPr lang="en-US" baseline="0" dirty="0" smtClean="0"/>
              <a:t>By the numbers:</a:t>
            </a:r>
          </a:p>
          <a:p>
            <a:endParaRPr lang="en-US" dirty="0" smtClean="0"/>
          </a:p>
          <a:p>
            <a:r>
              <a:rPr lang="en-US" dirty="0" smtClean="0"/>
              <a:t>We</a:t>
            </a:r>
            <a:r>
              <a:rPr lang="en-US" baseline="0" dirty="0" smtClean="0"/>
              <a:t> have to date trained close to 700 SBIR companies.</a:t>
            </a:r>
          </a:p>
          <a:p>
            <a:r>
              <a:rPr lang="en-US" baseline="0" dirty="0" smtClean="0"/>
              <a:t>Collectively  raised almost $400 million in equity</a:t>
            </a:r>
          </a:p>
          <a:p>
            <a:r>
              <a:rPr lang="en-US" baseline="0" dirty="0" smtClean="0"/>
              <a:t>We have had 10 acquisitions (8 companies and 2 technologies)</a:t>
            </a:r>
          </a:p>
          <a:p>
            <a:endParaRPr lang="en-US" baseline="0" dirty="0" smtClean="0"/>
          </a:p>
          <a:p>
            <a:r>
              <a:rPr lang="en-US" baseline="0" dirty="0" smtClean="0"/>
              <a:t>Bottom line: National Academies has conducted an assessment of our programs and found that between 40 and 50% of our companies commercialize. That is a very high success rate and we’d like to think that our Assistance Programs are contributing in a major way.</a:t>
            </a:r>
            <a:endParaRPr lang="en-US" dirty="0"/>
          </a:p>
        </p:txBody>
      </p:sp>
      <p:sp>
        <p:nvSpPr>
          <p:cNvPr id="4" name="Slide Number Placeholder 3"/>
          <p:cNvSpPr>
            <a:spLocks noGrp="1"/>
          </p:cNvSpPr>
          <p:nvPr>
            <p:ph type="sldNum" sz="quarter" idx="10"/>
          </p:nvPr>
        </p:nvSpPr>
        <p:spPr/>
        <p:txBody>
          <a:bodyPr/>
          <a:lstStyle/>
          <a:p>
            <a:pPr>
              <a:defRPr/>
            </a:pPr>
            <a:fld id="{454579E6-0E55-4014-8ACE-6DD7D0BA3084}"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1D66A-EC21-411E-91D9-AC5DC3468075}" type="slidenum">
              <a:rPr lang="en-US" smtClean="0"/>
              <a:pPr/>
              <a:t>37</a:t>
            </a:fld>
            <a:endParaRPr lang="en-US"/>
          </a:p>
        </p:txBody>
      </p:sp>
    </p:spTree>
    <p:extLst>
      <p:ext uri="{BB962C8B-B14F-4D97-AF65-F5344CB8AC3E}">
        <p14:creationId xmlns:p14="http://schemas.microsoft.com/office/powerpoint/2010/main" xmlns="" val="2539186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5BAF716-1F70-47C9-8167-D9A7C888D26C}" type="slidenum">
              <a:rPr lang="en-US" smtClean="0">
                <a:latin typeface="Arial" pitchFamily="34" charset="0"/>
              </a:rPr>
              <a:pPr/>
              <a:t>38</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xfrm>
            <a:off x="1112838" y="703263"/>
            <a:ext cx="4632325" cy="3475037"/>
          </a:xfrm>
          <a:ln/>
        </p:spPr>
      </p:sp>
      <p:sp>
        <p:nvSpPr>
          <p:cNvPr id="60420" name="Rectangle 3"/>
          <p:cNvSpPr>
            <a:spLocks noGrp="1" noChangeArrowheads="1"/>
          </p:cNvSpPr>
          <p:nvPr>
            <p:ph type="body" idx="1"/>
          </p:nvPr>
        </p:nvSpPr>
        <p:spPr>
          <a:xfrm>
            <a:off x="914400" y="4416467"/>
            <a:ext cx="5029200" cy="418234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4D5931-324E-4D5F-8864-AF0BDC6D0089}" type="slidenum">
              <a:rPr lang="en-US" smtClean="0">
                <a:latin typeface="Arial" pitchFamily="34" charset="0"/>
              </a:rPr>
              <a:pPr/>
              <a:t>4</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xfrm>
            <a:off x="1130300" y="690563"/>
            <a:ext cx="4605338" cy="3455987"/>
          </a:xfrm>
          <a:ln/>
        </p:spPr>
      </p:sp>
      <p:sp>
        <p:nvSpPr>
          <p:cNvPr id="38916" name="Rectangle 3"/>
          <p:cNvSpPr>
            <a:spLocks noGrp="1" noChangeArrowheads="1"/>
          </p:cNvSpPr>
          <p:nvPr>
            <p:ph type="body" idx="1"/>
          </p:nvPr>
        </p:nvSpPr>
        <p:spPr>
          <a:xfrm>
            <a:off x="895350" y="4454691"/>
            <a:ext cx="5073650" cy="4147306"/>
          </a:xfrm>
          <a:noFill/>
          <a:ln/>
        </p:spPr>
        <p:txBody>
          <a:bodyPr lIns="90169" tIns="45084" rIns="90169" bIns="45084"/>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C384EC1-9AF0-4C56-9ECF-932BEF43BA95}" type="slidenum">
              <a:rPr lang="en-US" smtClean="0">
                <a:latin typeface="Arial" pitchFamily="34" charset="0"/>
              </a:rPr>
              <a:pPr/>
              <a:t>5</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xfrm>
            <a:off x="1104900" y="696913"/>
            <a:ext cx="4648200" cy="3487737"/>
          </a:xfrm>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750157F-F42E-45B7-815C-4763299A3B9D}" type="slidenum">
              <a:rPr lang="en-US" smtClean="0">
                <a:latin typeface="Arial" pitchFamily="34" charset="0"/>
              </a:rPr>
              <a:pPr/>
              <a:t>6</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5800" y="4414874"/>
            <a:ext cx="5486400" cy="418393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NIH</a:t>
            </a:r>
            <a:r>
              <a:rPr lang="en-US" baseline="0" dirty="0" smtClean="0"/>
              <a:t> provides early-stage, seed capital to support innovation  and commercialization upon which small businesses can build a sustainable future. </a:t>
            </a:r>
          </a:p>
          <a:p>
            <a:endParaRPr lang="en-US" baseline="0" dirty="0" smtClean="0"/>
          </a:p>
          <a:p>
            <a:r>
              <a:rPr lang="en-US" baseline="0" dirty="0" smtClean="0"/>
              <a:t>The SBIR/STTR set-aside is the largest accessible source of non-dilutive capital US small businesses can tap into with no strings attached. </a:t>
            </a:r>
          </a:p>
          <a:p>
            <a:endParaRPr lang="en-US" baseline="0" dirty="0" smtClean="0"/>
          </a:p>
          <a:p>
            <a:r>
              <a:rPr lang="en-US" baseline="0" dirty="0" smtClean="0"/>
              <a:t>The total Federal investment in small businesses in FY 2010 was about $2.3 billion .</a:t>
            </a:r>
          </a:p>
          <a:p>
            <a:endParaRPr lang="en-US" baseline="0" dirty="0" smtClean="0"/>
          </a:p>
          <a:p>
            <a:r>
              <a:rPr lang="en-US" baseline="0" dirty="0" smtClean="0"/>
              <a:t>[Read bullets]</a:t>
            </a:r>
            <a:endParaRPr lang="en-US" dirty="0"/>
          </a:p>
        </p:txBody>
      </p:sp>
      <p:sp>
        <p:nvSpPr>
          <p:cNvPr id="4" name="Slide Number Placeholder 3"/>
          <p:cNvSpPr>
            <a:spLocks noGrp="1"/>
          </p:cNvSpPr>
          <p:nvPr>
            <p:ph type="sldNum" sz="quarter" idx="10"/>
          </p:nvPr>
        </p:nvSpPr>
        <p:spPr/>
        <p:txBody>
          <a:bodyPr/>
          <a:lstStyle/>
          <a:p>
            <a:pPr>
              <a:defRPr/>
            </a:pPr>
            <a:fld id="{454579E6-0E55-4014-8ACE-6DD7D0BA308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EC0454F8-DD57-45B7-A884-3318C3174F9A}" type="slidenum">
              <a:rPr lang="en-US" smtClean="0">
                <a:latin typeface="Arial" pitchFamily="34" charset="0"/>
              </a:rPr>
              <a:pPr/>
              <a:t>8</a:t>
            </a:fld>
            <a:endParaRPr lang="en-US" smtClean="0">
              <a:latin typeface="Arial" pitchFamily="34" charset="0"/>
            </a:endParaRPr>
          </a:p>
        </p:txBody>
      </p:sp>
      <p:sp>
        <p:nvSpPr>
          <p:cNvPr id="62466" name="Rectangle 2"/>
          <p:cNvSpPr>
            <a:spLocks noGrp="1" noRot="1" noChangeAspect="1" noChangeArrowheads="1" noTextEdit="1"/>
          </p:cNvSpPr>
          <p:nvPr>
            <p:ph type="sldImg"/>
          </p:nvPr>
        </p:nvSpPr>
        <p:spPr>
          <a:xfrm>
            <a:off x="1112838" y="703263"/>
            <a:ext cx="4633912" cy="3476625"/>
          </a:xfrm>
          <a:ln w="12700" cap="flat">
            <a:solidFill>
              <a:schemeClr val="tx1"/>
            </a:solidFill>
          </a:ln>
        </p:spPr>
      </p:sp>
      <p:sp>
        <p:nvSpPr>
          <p:cNvPr id="62467" name="Rectangle 3"/>
          <p:cNvSpPr>
            <a:spLocks noGrp="1" noChangeArrowheads="1"/>
          </p:cNvSpPr>
          <p:nvPr>
            <p:ph type="body" idx="1"/>
          </p:nvPr>
        </p:nvSpPr>
        <p:spPr>
          <a:xfrm>
            <a:off x="914400" y="4414874"/>
            <a:ext cx="5029200" cy="4183938"/>
          </a:xfrm>
          <a:noFill/>
          <a:ln/>
        </p:spPr>
        <p:txBody>
          <a:bodyPr lIns="91749" tIns="45874" rIns="91749" bIns="45874"/>
          <a:lstStyle/>
          <a:p>
            <a:pPr eaLnBrk="1" hangingPunct="1">
              <a:spcBef>
                <a:spcPct val="0"/>
              </a:spcBef>
            </a:pPr>
            <a:endParaRPr lang="en-US" sz="24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Rot="1" noChangeAspect="1" noChangeArrowheads="1" noTextEdit="1"/>
          </p:cNvSpPr>
          <p:nvPr>
            <p:ph type="sldImg"/>
          </p:nvPr>
        </p:nvSpPr>
        <p:spPr>
          <a:xfrm>
            <a:off x="1135063" y="691218"/>
            <a:ext cx="4595812" cy="3457681"/>
          </a:xfrm>
          <a:ln/>
        </p:spPr>
      </p:sp>
      <p:sp>
        <p:nvSpPr>
          <p:cNvPr id="1006595" name="Rectangle 3"/>
          <p:cNvSpPr>
            <a:spLocks noGrp="1" noChangeArrowheads="1"/>
          </p:cNvSpPr>
          <p:nvPr>
            <p:ph type="body" idx="1"/>
          </p:nvPr>
        </p:nvSpPr>
        <p:spPr>
          <a:xfrm>
            <a:off x="895350" y="4454526"/>
            <a:ext cx="5073650" cy="414787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a:xfrm>
            <a:off x="1104900" y="696913"/>
            <a:ext cx="4648200" cy="3486150"/>
          </a:xfrm>
          <a:ln/>
        </p:spPr>
      </p:sp>
      <p:sp>
        <p:nvSpPr>
          <p:cNvPr id="1008643" name="Rectangle 3"/>
          <p:cNvSpPr>
            <a:spLocks noGrp="1" noChangeArrowheads="1"/>
          </p:cNvSpPr>
          <p:nvPr>
            <p:ph type="body" idx="1"/>
          </p:nvPr>
        </p:nvSpPr>
        <p:spPr>
          <a:xfrm>
            <a:off x="685800" y="4415790"/>
            <a:ext cx="5486400" cy="4183380"/>
          </a:xfrm>
          <a:ln/>
        </p:spPr>
        <p:txBody>
          <a:bodyPr lIns="90160" tIns="45080" rIns="90160" bIns="4508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image" Target="../media/image8.jpeg"/><Relationship Id="rId9" Type="http://schemas.openxmlformats.org/officeDocument/2006/relationships/hyperlink" Target="http://images.google.com/imgres?imgurl=http://www.bioenterprise.com/userfiles/Image/sbirlogo.jpg&amp;imgrefurl=http://www.bioenterprise.com/events/register.asp?id=11&amp;h=200&amp;w=200&amp;sz=22&amp;hl=en&amp;start=18&amp;tbnid=WNQ06hETPQhBJM:&amp;tbnh=104&amp;tbnw=104&amp;prev=/images?q=SBIR+NIH&amp;gbv=2&amp;hl=e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imgres?imgurl=http://www.bioenterprise.com/userfiles/Image/sbirlogo.jpg&amp;imgrefurl=http://www.bioenterprise.com/events/register.asp?id=11&amp;h=200&amp;w=200&amp;sz=22&amp;hl=en&amp;start=18&amp;tbnid=WNQ06hETPQhBJM:&amp;tbnh=104&amp;tbnw=104&amp;prev=/images?q=SBIR+NIH&amp;gbv=2&amp;hl=e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top_headers"/>
          <p:cNvPicPr>
            <a:picLocks noChangeAspect="1" noChangeArrowheads="1"/>
          </p:cNvPicPr>
          <p:nvPr/>
        </p:nvPicPr>
        <p:blipFill>
          <a:blip r:embed="rId2" cstate="print"/>
          <a:srcRect/>
          <a:stretch>
            <a:fillRect/>
          </a:stretch>
        </p:blipFill>
        <p:spPr bwMode="auto">
          <a:xfrm>
            <a:off x="444500" y="6400800"/>
            <a:ext cx="8547100" cy="371475"/>
          </a:xfrm>
          <a:prstGeom prst="rect">
            <a:avLst/>
          </a:prstGeom>
          <a:noFill/>
          <a:ln w="9525">
            <a:noFill/>
            <a:miter lim="800000"/>
            <a:headEnd/>
            <a:tailEnd/>
          </a:ln>
        </p:spPr>
      </p:pic>
      <p:pic>
        <p:nvPicPr>
          <p:cNvPr id="5" name="Picture 9" descr="top_headers"/>
          <p:cNvPicPr>
            <a:picLocks noChangeAspect="1" noChangeArrowheads="1"/>
          </p:cNvPicPr>
          <p:nvPr/>
        </p:nvPicPr>
        <p:blipFill>
          <a:blip r:embed="rId3" cstate="print"/>
          <a:srcRect/>
          <a:stretch>
            <a:fillRect/>
          </a:stretch>
        </p:blipFill>
        <p:spPr bwMode="auto">
          <a:xfrm>
            <a:off x="304800" y="127000"/>
            <a:ext cx="8559800" cy="752475"/>
          </a:xfrm>
          <a:prstGeom prst="rect">
            <a:avLst/>
          </a:prstGeom>
          <a:noFill/>
          <a:ln w="9525">
            <a:noFill/>
            <a:miter lim="800000"/>
            <a:headEnd/>
            <a:tailEnd/>
          </a:ln>
        </p:spPr>
      </p:pic>
      <p:pic>
        <p:nvPicPr>
          <p:cNvPr id="6" name="Picture 7" descr="home_img"/>
          <p:cNvPicPr>
            <a:picLocks noChangeAspect="1" noChangeArrowheads="1"/>
          </p:cNvPicPr>
          <p:nvPr/>
        </p:nvPicPr>
        <p:blipFill>
          <a:blip r:embed="rId4" cstate="print"/>
          <a:srcRect/>
          <a:stretch>
            <a:fillRect/>
          </a:stretch>
        </p:blipFill>
        <p:spPr bwMode="auto">
          <a:xfrm>
            <a:off x="2057400" y="914400"/>
            <a:ext cx="6697663" cy="1524000"/>
          </a:xfrm>
          <a:prstGeom prst="rect">
            <a:avLst/>
          </a:prstGeom>
          <a:noFill/>
          <a:ln w="9525">
            <a:noFill/>
            <a:miter lim="800000"/>
            <a:headEnd/>
            <a:tailEnd/>
          </a:ln>
        </p:spPr>
      </p:pic>
      <p:pic>
        <p:nvPicPr>
          <p:cNvPr id="7" name="Picture 8" descr="nih"/>
          <p:cNvPicPr>
            <a:picLocks noChangeAspect="1" noChangeArrowheads="1"/>
          </p:cNvPicPr>
          <p:nvPr/>
        </p:nvPicPr>
        <p:blipFill>
          <a:blip r:embed="rId5" cstate="print"/>
          <a:srcRect/>
          <a:stretch>
            <a:fillRect/>
          </a:stretch>
        </p:blipFill>
        <p:spPr bwMode="auto">
          <a:xfrm>
            <a:off x="3810000" y="419100"/>
            <a:ext cx="4876800" cy="176213"/>
          </a:xfrm>
          <a:prstGeom prst="rect">
            <a:avLst/>
          </a:prstGeom>
          <a:noFill/>
          <a:ln w="9525">
            <a:noFill/>
            <a:miter lim="800000"/>
            <a:headEnd/>
            <a:tailEnd/>
          </a:ln>
        </p:spPr>
      </p:pic>
      <p:pic>
        <p:nvPicPr>
          <p:cNvPr id="8" name="Picture 10" descr="oer"/>
          <p:cNvPicPr>
            <a:picLocks noChangeAspect="1" noChangeArrowheads="1"/>
          </p:cNvPicPr>
          <p:nvPr/>
        </p:nvPicPr>
        <p:blipFill>
          <a:blip r:embed="rId6" cstate="print"/>
          <a:srcRect/>
          <a:stretch>
            <a:fillRect/>
          </a:stretch>
        </p:blipFill>
        <p:spPr bwMode="auto">
          <a:xfrm>
            <a:off x="342900" y="114300"/>
            <a:ext cx="723900" cy="723900"/>
          </a:xfrm>
          <a:prstGeom prst="rect">
            <a:avLst/>
          </a:prstGeom>
          <a:noFill/>
          <a:ln w="9525">
            <a:noFill/>
            <a:miter lim="800000"/>
            <a:headEnd/>
            <a:tailEnd/>
          </a:ln>
        </p:spPr>
      </p:pic>
      <p:pic>
        <p:nvPicPr>
          <p:cNvPr id="9" name="Picture 11" descr="logo1"/>
          <p:cNvPicPr>
            <a:picLocks noChangeAspect="1" noChangeArrowheads="1"/>
          </p:cNvPicPr>
          <p:nvPr/>
        </p:nvPicPr>
        <p:blipFill>
          <a:blip r:embed="rId7" cstate="print"/>
          <a:srcRect/>
          <a:stretch>
            <a:fillRect/>
          </a:stretch>
        </p:blipFill>
        <p:spPr bwMode="auto">
          <a:xfrm>
            <a:off x="76200" y="6400800"/>
            <a:ext cx="368300" cy="371475"/>
          </a:xfrm>
          <a:prstGeom prst="rect">
            <a:avLst/>
          </a:prstGeom>
          <a:noFill/>
          <a:ln w="9525">
            <a:noFill/>
            <a:miter lim="800000"/>
            <a:headEnd/>
            <a:tailEnd/>
          </a:ln>
        </p:spPr>
      </p:pic>
      <p:pic>
        <p:nvPicPr>
          <p:cNvPr id="10" name="Picture 12" descr="logo2"/>
          <p:cNvPicPr>
            <a:picLocks noChangeAspect="1" noChangeArrowheads="1"/>
          </p:cNvPicPr>
          <p:nvPr/>
        </p:nvPicPr>
        <p:blipFill>
          <a:blip r:embed="rId8" cstate="print"/>
          <a:srcRect/>
          <a:stretch>
            <a:fillRect/>
          </a:stretch>
        </p:blipFill>
        <p:spPr bwMode="auto">
          <a:xfrm>
            <a:off x="533400" y="6400800"/>
            <a:ext cx="381000" cy="371475"/>
          </a:xfrm>
          <a:prstGeom prst="rect">
            <a:avLst/>
          </a:prstGeom>
          <a:noFill/>
          <a:ln w="9525">
            <a:noFill/>
            <a:miter lim="800000"/>
            <a:headEnd/>
            <a:tailEnd/>
          </a:ln>
        </p:spPr>
      </p:pic>
      <p:sp>
        <p:nvSpPr>
          <p:cNvPr id="11" name="Text Box 14"/>
          <p:cNvSpPr txBox="1">
            <a:spLocks noChangeArrowheads="1"/>
          </p:cNvSpPr>
          <p:nvPr/>
        </p:nvSpPr>
        <p:spPr bwMode="auto">
          <a:xfrm>
            <a:off x="2590800" y="6400800"/>
            <a:ext cx="6172200" cy="366713"/>
          </a:xfrm>
          <a:prstGeom prst="rect">
            <a:avLst/>
          </a:prstGeom>
          <a:noFill/>
          <a:ln w="9525">
            <a:noFill/>
            <a:miter lim="800000"/>
            <a:headEnd/>
            <a:tailEnd/>
          </a:ln>
          <a:effectLst/>
        </p:spPr>
        <p:txBody>
          <a:bodyPr>
            <a:spAutoFit/>
          </a:bodyPr>
          <a:lstStyle/>
          <a:p>
            <a:pPr>
              <a:defRPr/>
            </a:pPr>
            <a:r>
              <a:rPr lang="en-US">
                <a:solidFill>
                  <a:schemeClr val="bg1"/>
                </a:solidFill>
                <a:latin typeface="Arial" charset="0"/>
              </a:rPr>
              <a:t>OFFICE OF EXTRAMURAL PROGRAMS: SBIR/STTR</a:t>
            </a:r>
          </a:p>
        </p:txBody>
      </p:sp>
      <p:pic>
        <p:nvPicPr>
          <p:cNvPr id="12" name="Picture 16" descr="sbirlogo">
            <a:hlinkClick r:id="rId9"/>
          </p:cNvPr>
          <p:cNvPicPr>
            <a:picLocks noChangeAspect="1" noChangeArrowheads="1"/>
          </p:cNvPicPr>
          <p:nvPr userDrawn="1"/>
        </p:nvPicPr>
        <p:blipFill>
          <a:blip r:embed="rId10" cstate="print"/>
          <a:srcRect/>
          <a:stretch>
            <a:fillRect/>
          </a:stretch>
        </p:blipFill>
        <p:spPr bwMode="auto">
          <a:xfrm>
            <a:off x="990600" y="6400800"/>
            <a:ext cx="381000" cy="381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362200"/>
            <a:ext cx="7772400" cy="1470025"/>
          </a:xfrm>
        </p:spPr>
        <p:txBody>
          <a:bodyPr/>
          <a:lstStyle>
            <a:lvl1pPr>
              <a:defRPr>
                <a:solidFill>
                  <a:schemeClr val="accent2"/>
                </a:solidFill>
              </a:defRPr>
            </a:lvl1pPr>
          </a:lstStyle>
          <a:p>
            <a:r>
              <a:rPr lang="en-US"/>
              <a:t>Click to edit Master title style</a:t>
            </a:r>
            <a:br>
              <a:rPr lang="en-US"/>
            </a:br>
            <a:endParaRPr lang="en-US"/>
          </a:p>
        </p:txBody>
      </p:sp>
      <p:sp>
        <p:nvSpPr>
          <p:cNvPr id="3075" name="Rectangle 3"/>
          <p:cNvSpPr>
            <a:spLocks noGrp="1" noChangeArrowheads="1"/>
          </p:cNvSpPr>
          <p:nvPr>
            <p:ph type="subTitle" idx="1"/>
          </p:nvPr>
        </p:nvSpPr>
        <p:spPr>
          <a:xfrm>
            <a:off x="1371600" y="4343400"/>
            <a:ext cx="6400800" cy="12954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267200" cy="4876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0"/>
            <a:ext cx="89154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00200"/>
            <a:ext cx="8686800" cy="4876800"/>
          </a:xfr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00200"/>
            <a:ext cx="8686800" cy="4876800"/>
          </a:xfrm>
        </p:spPr>
        <p:txBody>
          <a:bodyPr/>
          <a:lstStyle/>
          <a:p>
            <a:pPr lvl="0"/>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5A1862-10A5-4776-9AFC-7374A31F2D47}"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8C8C-A0CC-40B3-B820-9C4817AC27D1}" type="slidenum">
              <a:rPr lang="en-US" smtClean="0"/>
              <a:t>‹#›</a:t>
            </a:fld>
            <a:endParaRPr lang="en-US"/>
          </a:p>
        </p:txBody>
      </p:sp>
      <p:pic>
        <p:nvPicPr>
          <p:cNvPr id="7" name="Picture 16" descr="sbirlogo">
            <a:hlinkClick r:id="rId2"/>
          </p:cNvPr>
          <p:cNvPicPr>
            <a:picLocks noChangeAspect="1" noChangeArrowheads="1"/>
          </p:cNvPicPr>
          <p:nvPr userDrawn="1"/>
        </p:nvPicPr>
        <p:blipFill>
          <a:blip r:embed="rId3" cstate="print"/>
          <a:srcRect/>
          <a:stretch>
            <a:fillRect/>
          </a:stretch>
        </p:blipFill>
        <p:spPr bwMode="auto">
          <a:xfrm>
            <a:off x="990600" y="6400800"/>
            <a:ext cx="381000" cy="38100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A1862-10A5-4776-9AFC-7374A31F2D47}"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A1862-10A5-4776-9AFC-7374A31F2D47}"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A1862-10A5-4776-9AFC-7374A31F2D47}"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A1862-10A5-4776-9AFC-7374A31F2D47}" type="datetimeFigureOut">
              <a:rPr lang="en-US" smtClean="0"/>
              <a:t>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5A1862-10A5-4776-9AFC-7374A31F2D47}" type="datetimeFigureOut">
              <a:rPr lang="en-US" smtClean="0"/>
              <a:t>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A1862-10A5-4776-9AFC-7374A31F2D47}" type="datetimeFigureOut">
              <a:rPr lang="en-US" smtClean="0"/>
              <a:t>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A1862-10A5-4776-9AFC-7374A31F2D47}"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A1862-10A5-4776-9AFC-7374A31F2D47}"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A1862-10A5-4776-9AFC-7374A31F2D47}"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A1862-10A5-4776-9AFC-7374A31F2D47}"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8C8C-A0CC-40B3-B820-9C4817AC27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images.google.com/imgres?imgurl=http://www.bioenterprise.com/userfiles/Image/sbirlogo.jpg&amp;imgrefurl=http://www.bioenterprise.com/events/register.asp?id=11&amp;h=200&amp;w=200&amp;sz=22&amp;hl=en&amp;start=18&amp;tbnid=WNQ06hETPQhBJM:&amp;tbnh=104&amp;tbnw=104&amp;prev=/images?q=SBIR+NIH&amp;gbv=2&amp;hl=en"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6.jpeg"/><Relationship Id="rId2" Type="http://schemas.openxmlformats.org/officeDocument/2006/relationships/slideLayout" Target="../slideLayouts/slideLayout17.xml"/><Relationship Id="rId16" Type="http://schemas.openxmlformats.org/officeDocument/2006/relationships/hyperlink" Target="http://images.google.com/imgres?imgurl=http://www.bioenterprise.com/userfiles/Image/sbirlogo.jpg&amp;imgrefurl=http://www.bioenterprise.com/events/register.asp?id=11&amp;h=200&amp;w=200&amp;sz=22&amp;hl=en&amp;start=18&amp;tbnid=WNQ06hETPQhBJM:&amp;tbnh=104&amp;tbnw=104&amp;prev=/images?q=SBIR+NIH&amp;gbv=2&amp;hl=en"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5" descr="top_headers"/>
          <p:cNvPicPr>
            <a:picLocks noChangeAspect="1" noChangeArrowheads="1"/>
          </p:cNvPicPr>
          <p:nvPr/>
        </p:nvPicPr>
        <p:blipFill>
          <a:blip r:embed="rId17" cstate="print"/>
          <a:srcRect l="11916"/>
          <a:stretch>
            <a:fillRect/>
          </a:stretch>
        </p:blipFill>
        <p:spPr bwMode="auto">
          <a:xfrm>
            <a:off x="0" y="0"/>
            <a:ext cx="9144000" cy="1371600"/>
          </a:xfrm>
          <a:prstGeom prst="rect">
            <a:avLst/>
          </a:prstGeom>
          <a:solidFill>
            <a:srgbClr val="0066FF"/>
          </a:solidFill>
          <a:ln w="9525" algn="ctr">
            <a:noFill/>
            <a:miter lim="800000"/>
            <a:headEnd/>
            <a:tailEnd/>
          </a:ln>
        </p:spPr>
      </p:pic>
      <p:sp>
        <p:nvSpPr>
          <p:cNvPr id="3075" name="Rectangle 2"/>
          <p:cNvSpPr>
            <a:spLocks noGrp="1" noChangeArrowheads="1"/>
          </p:cNvSpPr>
          <p:nvPr>
            <p:ph type="title"/>
          </p:nvPr>
        </p:nvSpPr>
        <p:spPr bwMode="auto">
          <a:xfrm>
            <a:off x="990600" y="0"/>
            <a:ext cx="8153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228600" y="1600200"/>
            <a:ext cx="8686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7" descr="oer"/>
          <p:cNvPicPr>
            <a:picLocks noChangeAspect="1" noChangeArrowheads="1"/>
          </p:cNvPicPr>
          <p:nvPr/>
        </p:nvPicPr>
        <p:blipFill>
          <a:blip r:embed="rId18" cstate="print"/>
          <a:srcRect/>
          <a:stretch>
            <a:fillRect/>
          </a:stretch>
        </p:blipFill>
        <p:spPr bwMode="auto">
          <a:xfrm>
            <a:off x="0" y="152400"/>
            <a:ext cx="990600" cy="990600"/>
          </a:xfrm>
          <a:prstGeom prst="rect">
            <a:avLst/>
          </a:prstGeom>
          <a:noFill/>
          <a:ln w="9525">
            <a:noFill/>
            <a:miter lim="800000"/>
            <a:headEnd/>
            <a:tailEnd/>
          </a:ln>
        </p:spPr>
      </p:pic>
      <p:sp>
        <p:nvSpPr>
          <p:cNvPr id="1042" name="Text Box 18"/>
          <p:cNvSpPr txBox="1">
            <a:spLocks noChangeArrowheads="1"/>
          </p:cNvSpPr>
          <p:nvPr/>
        </p:nvSpPr>
        <p:spPr bwMode="auto">
          <a:xfrm>
            <a:off x="8686800" y="6583363"/>
            <a:ext cx="381000" cy="274637"/>
          </a:xfrm>
          <a:prstGeom prst="rect">
            <a:avLst/>
          </a:prstGeom>
          <a:noFill/>
          <a:ln w="9525">
            <a:noFill/>
            <a:miter lim="800000"/>
            <a:headEnd/>
            <a:tailEnd/>
          </a:ln>
          <a:effectLst/>
        </p:spPr>
        <p:txBody>
          <a:bodyPr>
            <a:spAutoFit/>
          </a:bodyPr>
          <a:lstStyle/>
          <a:p>
            <a:pPr>
              <a:defRPr/>
            </a:pPr>
            <a:fld id="{6A5B4373-E561-4271-BCB0-54D2EEE8BB78}" type="slidenum">
              <a:rPr lang="en-US" sz="1200" b="1">
                <a:solidFill>
                  <a:schemeClr val="bg1"/>
                </a:solidFill>
                <a:latin typeface="Arial" charset="0"/>
              </a:rPr>
              <a:pPr>
                <a:defRPr/>
              </a:pPr>
              <a:t>‹#›</a:t>
            </a:fld>
            <a:endParaRPr lang="en-US" sz="1200" b="1">
              <a:solidFill>
                <a:schemeClr val="bg1"/>
              </a:solidFill>
              <a:latin typeface="Arial" charset="0"/>
            </a:endParaRPr>
          </a:p>
        </p:txBody>
      </p:sp>
      <p:pic>
        <p:nvPicPr>
          <p:cNvPr id="3079" name="Picture 21" descr="OPERA bottom border"/>
          <p:cNvPicPr>
            <a:picLocks noChangeAspect="1" noChangeArrowheads="1"/>
          </p:cNvPicPr>
          <p:nvPr userDrawn="1"/>
        </p:nvPicPr>
        <p:blipFill>
          <a:blip r:embed="rId19" cstate="print"/>
          <a:srcRect/>
          <a:stretch>
            <a:fillRect/>
          </a:stretch>
        </p:blipFill>
        <p:spPr bwMode="auto">
          <a:xfrm>
            <a:off x="0" y="6477000"/>
            <a:ext cx="9144000" cy="381000"/>
          </a:xfrm>
          <a:prstGeom prst="rect">
            <a:avLst/>
          </a:prstGeom>
          <a:noFill/>
          <a:ln w="9525">
            <a:noFill/>
            <a:miter lim="800000"/>
            <a:headEnd/>
            <a:tailEnd/>
          </a:ln>
        </p:spPr>
      </p:pic>
      <p:sp>
        <p:nvSpPr>
          <p:cNvPr id="1046" name="Text Box 22"/>
          <p:cNvSpPr txBox="1">
            <a:spLocks noChangeArrowheads="1"/>
          </p:cNvSpPr>
          <p:nvPr userDrawn="1"/>
        </p:nvSpPr>
        <p:spPr bwMode="auto">
          <a:xfrm>
            <a:off x="0" y="6583363"/>
            <a:ext cx="381000" cy="274637"/>
          </a:xfrm>
          <a:prstGeom prst="rect">
            <a:avLst/>
          </a:prstGeom>
          <a:noFill/>
          <a:ln w="9525">
            <a:noFill/>
            <a:miter lim="800000"/>
            <a:headEnd/>
            <a:tailEnd/>
          </a:ln>
          <a:effectLst/>
        </p:spPr>
        <p:txBody>
          <a:bodyPr>
            <a:spAutoFit/>
          </a:bodyPr>
          <a:lstStyle/>
          <a:p>
            <a:pPr>
              <a:defRPr/>
            </a:pPr>
            <a:fld id="{153E7FC1-87B8-49CB-8648-BF858FFEA1DD}" type="slidenum">
              <a:rPr lang="en-US" sz="1200" b="1">
                <a:latin typeface="Arial" charset="0"/>
              </a:rPr>
              <a:pPr>
                <a:defRPr/>
              </a:pPr>
              <a:t>‹#›</a:t>
            </a:fld>
            <a:endParaRPr lang="en-US" sz="1200" b="1">
              <a:latin typeface="Arial" charset="0"/>
            </a:endParaRPr>
          </a:p>
        </p:txBody>
      </p:sp>
      <p:pic>
        <p:nvPicPr>
          <p:cNvPr id="3081" name="Picture 10" descr="logo1"/>
          <p:cNvPicPr>
            <a:picLocks noChangeAspect="1" noChangeArrowheads="1"/>
          </p:cNvPicPr>
          <p:nvPr userDrawn="1"/>
        </p:nvPicPr>
        <p:blipFill>
          <a:blip r:embed="rId20" cstate="print"/>
          <a:srcRect/>
          <a:stretch>
            <a:fillRect/>
          </a:stretch>
        </p:blipFill>
        <p:spPr bwMode="auto">
          <a:xfrm>
            <a:off x="393700" y="6400800"/>
            <a:ext cx="368300" cy="371475"/>
          </a:xfrm>
          <a:prstGeom prst="rect">
            <a:avLst/>
          </a:prstGeom>
          <a:noFill/>
          <a:ln w="9525">
            <a:noFill/>
            <a:miter lim="800000"/>
            <a:headEnd/>
            <a:tailEnd/>
          </a:ln>
        </p:spPr>
      </p:pic>
      <p:pic>
        <p:nvPicPr>
          <p:cNvPr id="3082" name="Picture 11" descr="logo2"/>
          <p:cNvPicPr>
            <a:picLocks noChangeAspect="1" noChangeArrowheads="1"/>
          </p:cNvPicPr>
          <p:nvPr userDrawn="1"/>
        </p:nvPicPr>
        <p:blipFill>
          <a:blip r:embed="rId21" cstate="print"/>
          <a:srcRect/>
          <a:stretch>
            <a:fillRect/>
          </a:stretch>
        </p:blipFill>
        <p:spPr bwMode="auto">
          <a:xfrm>
            <a:off x="838200" y="6400800"/>
            <a:ext cx="381000" cy="371475"/>
          </a:xfrm>
          <a:prstGeom prst="rect">
            <a:avLst/>
          </a:prstGeom>
          <a:noFill/>
          <a:ln w="9525">
            <a:noFill/>
            <a:miter lim="800000"/>
            <a:headEnd/>
            <a:tailEnd/>
          </a:ln>
        </p:spPr>
      </p:pic>
      <p:pic>
        <p:nvPicPr>
          <p:cNvPr id="3083" name="Picture 26" descr="sbirlogo">
            <a:hlinkClick r:id="rId22"/>
          </p:cNvPr>
          <p:cNvPicPr>
            <a:picLocks noChangeAspect="1" noChangeArrowheads="1"/>
          </p:cNvPicPr>
          <p:nvPr userDrawn="1"/>
        </p:nvPicPr>
        <p:blipFill>
          <a:blip r:embed="rId23" cstate="print"/>
          <a:srcRect/>
          <a:stretch>
            <a:fillRect/>
          </a:stretch>
        </p:blipFill>
        <p:spPr bwMode="auto">
          <a:xfrm>
            <a:off x="1295400" y="6400800"/>
            <a:ext cx="381000"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0080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A1862-10A5-4776-9AFC-7374A31F2D47}" type="datetimeFigureOut">
              <a:rPr lang="en-US" smtClean="0"/>
              <a:t>2/14/2013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B8C8C-A0CC-40B3-B820-9C4817AC27D1}" type="slidenum">
              <a:rPr lang="en-US" smtClean="0"/>
              <a:t>‹#›</a:t>
            </a:fld>
            <a:endParaRPr lang="en-US"/>
          </a:p>
        </p:txBody>
      </p:sp>
      <p:pic>
        <p:nvPicPr>
          <p:cNvPr id="7" name="Picture 21" descr="OPERA bottom border"/>
          <p:cNvPicPr>
            <a:picLocks noChangeAspect="1" noChangeArrowheads="1"/>
          </p:cNvPicPr>
          <p:nvPr userDrawn="1"/>
        </p:nvPicPr>
        <p:blipFill>
          <a:blip r:embed="rId13" cstate="print"/>
          <a:srcRect/>
          <a:stretch>
            <a:fillRect/>
          </a:stretch>
        </p:blipFill>
        <p:spPr bwMode="auto">
          <a:xfrm>
            <a:off x="0" y="6477000"/>
            <a:ext cx="9144000" cy="381000"/>
          </a:xfrm>
          <a:prstGeom prst="rect">
            <a:avLst/>
          </a:prstGeom>
          <a:noFill/>
          <a:ln w="9525">
            <a:noFill/>
            <a:miter lim="800000"/>
            <a:headEnd/>
            <a:tailEnd/>
          </a:ln>
        </p:spPr>
      </p:pic>
      <p:sp>
        <p:nvSpPr>
          <p:cNvPr id="8" name="Text Box 22"/>
          <p:cNvSpPr txBox="1">
            <a:spLocks noChangeArrowheads="1"/>
          </p:cNvSpPr>
          <p:nvPr userDrawn="1"/>
        </p:nvSpPr>
        <p:spPr bwMode="auto">
          <a:xfrm>
            <a:off x="0" y="6583363"/>
            <a:ext cx="381000" cy="274637"/>
          </a:xfrm>
          <a:prstGeom prst="rect">
            <a:avLst/>
          </a:prstGeom>
          <a:noFill/>
          <a:ln w="9525">
            <a:noFill/>
            <a:miter lim="800000"/>
            <a:headEnd/>
            <a:tailEnd/>
          </a:ln>
          <a:effectLst/>
        </p:spPr>
        <p:txBody>
          <a:bodyPr>
            <a:spAutoFit/>
          </a:bodyPr>
          <a:lstStyle/>
          <a:p>
            <a:pPr>
              <a:defRPr/>
            </a:pPr>
            <a:fld id="{153E7FC1-87B8-49CB-8648-BF858FFEA1DD}" type="slidenum">
              <a:rPr lang="en-US" sz="1200" b="1">
                <a:latin typeface="Arial" charset="0"/>
              </a:rPr>
              <a:pPr>
                <a:defRPr/>
              </a:pPr>
              <a:t>‹#›</a:t>
            </a:fld>
            <a:endParaRPr lang="en-US" sz="1200" b="1">
              <a:latin typeface="Arial" charset="0"/>
            </a:endParaRPr>
          </a:p>
        </p:txBody>
      </p:sp>
      <p:pic>
        <p:nvPicPr>
          <p:cNvPr id="9" name="Picture 10" descr="logo1"/>
          <p:cNvPicPr>
            <a:picLocks noChangeAspect="1" noChangeArrowheads="1"/>
          </p:cNvPicPr>
          <p:nvPr userDrawn="1"/>
        </p:nvPicPr>
        <p:blipFill>
          <a:blip r:embed="rId14" cstate="print"/>
          <a:srcRect/>
          <a:stretch>
            <a:fillRect/>
          </a:stretch>
        </p:blipFill>
        <p:spPr bwMode="auto">
          <a:xfrm>
            <a:off x="393700" y="6400800"/>
            <a:ext cx="368300" cy="371475"/>
          </a:xfrm>
          <a:prstGeom prst="rect">
            <a:avLst/>
          </a:prstGeom>
          <a:noFill/>
          <a:ln w="9525">
            <a:noFill/>
            <a:miter lim="800000"/>
            <a:headEnd/>
            <a:tailEnd/>
          </a:ln>
        </p:spPr>
      </p:pic>
      <p:pic>
        <p:nvPicPr>
          <p:cNvPr id="10" name="Picture 11" descr="logo2"/>
          <p:cNvPicPr>
            <a:picLocks noChangeAspect="1" noChangeArrowheads="1"/>
          </p:cNvPicPr>
          <p:nvPr userDrawn="1"/>
        </p:nvPicPr>
        <p:blipFill>
          <a:blip r:embed="rId15" cstate="print"/>
          <a:srcRect/>
          <a:stretch>
            <a:fillRect/>
          </a:stretch>
        </p:blipFill>
        <p:spPr bwMode="auto">
          <a:xfrm>
            <a:off x="838200" y="6400800"/>
            <a:ext cx="381000" cy="371475"/>
          </a:xfrm>
          <a:prstGeom prst="rect">
            <a:avLst/>
          </a:prstGeom>
          <a:noFill/>
          <a:ln w="9525">
            <a:noFill/>
            <a:miter lim="800000"/>
            <a:headEnd/>
            <a:tailEnd/>
          </a:ln>
        </p:spPr>
      </p:pic>
      <p:pic>
        <p:nvPicPr>
          <p:cNvPr id="11" name="Picture 26" descr="sbirlogo">
            <a:hlinkClick r:id="rId16"/>
          </p:cNvPr>
          <p:cNvPicPr>
            <a:picLocks noChangeAspect="1" noChangeArrowheads="1"/>
          </p:cNvPicPr>
          <p:nvPr userDrawn="1"/>
        </p:nvPicPr>
        <p:blipFill>
          <a:blip r:embed="rId17" cstate="print"/>
          <a:srcRect/>
          <a:stretch>
            <a:fillRect/>
          </a:stretch>
        </p:blipFill>
        <p:spPr bwMode="auto">
          <a:xfrm>
            <a:off x="1295400" y="6400800"/>
            <a:ext cx="381000"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hyperlink" Target="http://sbir.nih.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ants.nih.gov/grants/funding/ta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images.google.com/imgres?imgurl=http://www.dtsupport.eu/Portals/3/hand%20400%20296.jpg&amp;imgrefurl=http://www.dtsupport.nl/AboutUs/Companyprofile/tabid/203/Default.aspx&amp;usg=__GzHfbMlK4xWT6l3CBEFux1-oIgk=&amp;h=296&amp;w=400&amp;sz=45&amp;hl=en&amp;start=17&amp;tbnid=1Ul-cpSdPOwCSM:&amp;tbnh=92&amp;tbnw=124&amp;prev=/images?q=business+support&amp;gbv=2&amp;ndsp=20&amp;hl=en&amp;sa=G"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hyperlink" Target="http://sbir.nih.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bp3.blogger.com/_wM_OZdOMR_Y/RxorkWfaRSI/AAAAAAAAALM/aBq0zP07nLI/s320/Hedge-Fund-Seed-Capital.jpg&amp;imgrefurl=http://richard-wilson.blogspot.com/2007/10/hedge-fund-seed-capital.html&amp;h=320&amp;w=256&amp;sz=20&amp;hl=en&amp;start=1&amp;tbnid=6QXSULEAhlANBM:&amp;tbnh=118&amp;tbnw=94&amp;prev=/images?q=capital+seed+capital&amp;gbv=2&amp;hl=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Masthead_rgb"/>
          <p:cNvPicPr>
            <a:picLocks noChangeAspect="1" noChangeArrowheads="1"/>
          </p:cNvPicPr>
          <p:nvPr/>
        </p:nvPicPr>
        <p:blipFill>
          <a:blip r:embed="rId3" cstate="print"/>
          <a:srcRect/>
          <a:stretch>
            <a:fillRect/>
          </a:stretch>
        </p:blipFill>
        <p:spPr bwMode="auto">
          <a:xfrm>
            <a:off x="1371600" y="4724400"/>
            <a:ext cx="7772400" cy="2138363"/>
          </a:xfrm>
          <a:prstGeom prst="rect">
            <a:avLst/>
          </a:prstGeom>
          <a:noFill/>
          <a:ln w="9525">
            <a:solidFill>
              <a:srgbClr val="000000"/>
            </a:solidFill>
            <a:miter lim="800000"/>
            <a:headEnd/>
            <a:tailEnd/>
          </a:ln>
        </p:spPr>
      </p:pic>
      <p:sp>
        <p:nvSpPr>
          <p:cNvPr id="5125" name="Rectangle 5"/>
          <p:cNvSpPr>
            <a:spLocks noGrp="1" noChangeArrowheads="1"/>
          </p:cNvSpPr>
          <p:nvPr>
            <p:ph type="body" idx="1"/>
          </p:nvPr>
        </p:nvSpPr>
        <p:spPr>
          <a:xfrm>
            <a:off x="4445000" y="5334000"/>
            <a:ext cx="4470400" cy="990600"/>
          </a:xfrm>
        </p:spPr>
        <p:txBody>
          <a:bodyPr lIns="45720" tIns="0" rIns="45720" bIns="0"/>
          <a:lstStyle/>
          <a:p>
            <a:pPr marL="0" indent="0" algn="ctr" eaLnBrk="1" hangingPunct="1">
              <a:lnSpc>
                <a:spcPct val="90000"/>
              </a:lnSpc>
              <a:buFontTx/>
              <a:buNone/>
              <a:tabLst>
                <a:tab pos="0" algn="l"/>
                <a:tab pos="914400" algn="l"/>
                <a:tab pos="1828800" algn="l"/>
                <a:tab pos="2743200" algn="l"/>
                <a:tab pos="3657600" algn="l"/>
                <a:tab pos="4572000" algn="l"/>
                <a:tab pos="5486400" algn="l"/>
              </a:tabLst>
            </a:pPr>
            <a:r>
              <a:rPr lang="en-US" sz="2400" b="1" dirty="0" smtClean="0">
                <a:solidFill>
                  <a:srgbClr val="FFFFFF"/>
                </a:solidFill>
                <a:cs typeface="Times New Roman" pitchFamily="18" charset="0"/>
                <a:sym typeface="Times New Roman" pitchFamily="18" charset="0"/>
              </a:rPr>
              <a:t>Lenka Fedorkova, Ph.D.</a:t>
            </a:r>
          </a:p>
          <a:p>
            <a:pPr marL="0" indent="0" algn="ctr" eaLnBrk="1" hangingPunct="1">
              <a:lnSpc>
                <a:spcPct val="90000"/>
              </a:lnSpc>
              <a:buFontTx/>
              <a:buNone/>
              <a:tabLst>
                <a:tab pos="0" algn="l"/>
                <a:tab pos="914400" algn="l"/>
                <a:tab pos="1828800" algn="l"/>
                <a:tab pos="2743200" algn="l"/>
                <a:tab pos="3657600" algn="l"/>
                <a:tab pos="4572000" algn="l"/>
                <a:tab pos="5486400" algn="l"/>
              </a:tabLst>
            </a:pPr>
            <a:r>
              <a:rPr lang="en-US" sz="1800" b="1" dirty="0" smtClean="0">
                <a:solidFill>
                  <a:srgbClr val="FFFFFF"/>
                </a:solidFill>
                <a:cs typeface="Times New Roman" pitchFamily="18" charset="0"/>
                <a:sym typeface="Times New Roman" pitchFamily="18" charset="0"/>
              </a:rPr>
              <a:t>Assistant Manager</a:t>
            </a:r>
          </a:p>
          <a:p>
            <a:pPr marL="0" indent="0" algn="ctr" eaLnBrk="1" hangingPunct="1">
              <a:lnSpc>
                <a:spcPct val="90000"/>
              </a:lnSpc>
              <a:buFontTx/>
              <a:buNone/>
              <a:tabLst>
                <a:tab pos="0" algn="l"/>
                <a:tab pos="914400" algn="l"/>
                <a:tab pos="1828800" algn="l"/>
                <a:tab pos="2743200" algn="l"/>
                <a:tab pos="3657600" algn="l"/>
                <a:tab pos="4572000" algn="l"/>
                <a:tab pos="5486400" algn="l"/>
              </a:tabLst>
            </a:pPr>
            <a:r>
              <a:rPr lang="en-US" sz="1800" b="1" dirty="0" smtClean="0">
                <a:solidFill>
                  <a:srgbClr val="FFFFFF"/>
                </a:solidFill>
                <a:cs typeface="Times New Roman" pitchFamily="18" charset="0"/>
                <a:sym typeface="Times New Roman" pitchFamily="18" charset="0"/>
              </a:rPr>
              <a:t>SBIR/STTR Programs</a:t>
            </a:r>
          </a:p>
          <a:p>
            <a:pPr marL="0" indent="0" algn="ctr" eaLnBrk="1" hangingPunct="1">
              <a:lnSpc>
                <a:spcPct val="90000"/>
              </a:lnSpc>
              <a:spcAft>
                <a:spcPct val="25000"/>
              </a:spcAft>
              <a:buFontTx/>
              <a:buNone/>
              <a:tabLst>
                <a:tab pos="0" algn="l"/>
                <a:tab pos="914400" algn="l"/>
                <a:tab pos="1828800" algn="l"/>
                <a:tab pos="2743200" algn="l"/>
                <a:tab pos="3657600" algn="l"/>
                <a:tab pos="4572000" algn="l"/>
                <a:tab pos="5486400" algn="l"/>
              </a:tabLst>
            </a:pPr>
            <a:r>
              <a:rPr lang="en-US" sz="1800" b="1" dirty="0" smtClean="0">
                <a:solidFill>
                  <a:srgbClr val="FFFFFF"/>
                </a:solidFill>
                <a:cs typeface="Times New Roman" pitchFamily="18" charset="0"/>
                <a:sym typeface="Times New Roman" pitchFamily="18" charset="0"/>
              </a:rPr>
              <a:t>Office of Extramural Research, NIH</a:t>
            </a:r>
            <a:endParaRPr lang="en-US" sz="1600" b="1" i="1" dirty="0" smtClean="0">
              <a:solidFill>
                <a:schemeClr val="bg1"/>
              </a:solidFill>
              <a:cs typeface="Times New Roman" pitchFamily="18" charset="0"/>
              <a:sym typeface="Times New Roman" pitchFamily="18" charset="0"/>
            </a:endParaRPr>
          </a:p>
        </p:txBody>
      </p:sp>
      <p:sp>
        <p:nvSpPr>
          <p:cNvPr id="5127" name="Line 7"/>
          <p:cNvSpPr>
            <a:spLocks noChangeShapeType="1"/>
          </p:cNvSpPr>
          <p:nvPr/>
        </p:nvSpPr>
        <p:spPr bwMode="auto">
          <a:xfrm>
            <a:off x="1066800" y="2209800"/>
            <a:ext cx="8077200" cy="0"/>
          </a:xfrm>
          <a:prstGeom prst="line">
            <a:avLst/>
          </a:prstGeom>
          <a:noFill/>
          <a:ln w="25400">
            <a:solidFill>
              <a:schemeClr val="tx1"/>
            </a:solidFill>
            <a:round/>
            <a:headEnd/>
            <a:tailEnd/>
          </a:ln>
        </p:spPr>
        <p:txBody>
          <a:bodyPr wrap="none" anchor="ctr"/>
          <a:lstStyle/>
          <a:p>
            <a:endParaRPr lang="en-US" dirty="0"/>
          </a:p>
        </p:txBody>
      </p:sp>
      <p:sp>
        <p:nvSpPr>
          <p:cNvPr id="5128" name="Line 8"/>
          <p:cNvSpPr>
            <a:spLocks noChangeShapeType="1"/>
          </p:cNvSpPr>
          <p:nvPr/>
        </p:nvSpPr>
        <p:spPr bwMode="auto">
          <a:xfrm flipH="1" flipV="1">
            <a:off x="3860800" y="152400"/>
            <a:ext cx="7938" cy="2057400"/>
          </a:xfrm>
          <a:prstGeom prst="line">
            <a:avLst/>
          </a:prstGeom>
          <a:noFill/>
          <a:ln w="25400">
            <a:solidFill>
              <a:schemeClr val="tx1"/>
            </a:solidFill>
            <a:round/>
            <a:headEnd/>
            <a:tailEnd/>
          </a:ln>
        </p:spPr>
        <p:txBody>
          <a:bodyPr wrap="none" anchor="ctr"/>
          <a:lstStyle/>
          <a:p>
            <a:endParaRPr lang="en-US" dirty="0"/>
          </a:p>
        </p:txBody>
      </p:sp>
      <p:sp>
        <p:nvSpPr>
          <p:cNvPr id="5129" name="Line 9"/>
          <p:cNvSpPr>
            <a:spLocks noChangeShapeType="1"/>
          </p:cNvSpPr>
          <p:nvPr/>
        </p:nvSpPr>
        <p:spPr bwMode="auto">
          <a:xfrm flipV="1">
            <a:off x="6299200" y="152400"/>
            <a:ext cx="0" cy="2057400"/>
          </a:xfrm>
          <a:prstGeom prst="line">
            <a:avLst/>
          </a:prstGeom>
          <a:noFill/>
          <a:ln w="25400">
            <a:solidFill>
              <a:schemeClr val="tx1"/>
            </a:solidFill>
            <a:round/>
            <a:headEnd/>
            <a:tailEnd/>
          </a:ln>
        </p:spPr>
        <p:txBody>
          <a:bodyPr wrap="none" anchor="ctr"/>
          <a:lstStyle/>
          <a:p>
            <a:endParaRPr lang="en-US" dirty="0"/>
          </a:p>
        </p:txBody>
      </p:sp>
      <p:sp>
        <p:nvSpPr>
          <p:cNvPr id="1567754" name="Rectangle 10"/>
          <p:cNvSpPr>
            <a:spLocks noChangeArrowheads="1"/>
          </p:cNvSpPr>
          <p:nvPr/>
        </p:nvSpPr>
        <p:spPr bwMode="auto">
          <a:xfrm>
            <a:off x="1727200" y="2568575"/>
            <a:ext cx="7112000" cy="2460625"/>
          </a:xfrm>
          <a:prstGeom prst="rect">
            <a:avLst/>
          </a:prstGeom>
          <a:noFill/>
          <a:ln w="9525">
            <a:noFill/>
            <a:miter lim="800000"/>
            <a:headEnd/>
            <a:tailEnd/>
          </a:ln>
          <a:effectLst/>
        </p:spPr>
        <p:txBody>
          <a:bodyPr anchor="ctr"/>
          <a:lstStyle/>
          <a:p>
            <a:pPr algn="ctr">
              <a:defRPr/>
            </a:pPr>
            <a:r>
              <a:rPr lang="en-US" sz="3600" b="1" dirty="0" smtClean="0">
                <a:effectLst>
                  <a:outerShdw blurRad="38100" dist="38100" dir="2700000" algn="tl">
                    <a:srgbClr val="C0C0C0"/>
                  </a:outerShdw>
                </a:effectLst>
                <a:latin typeface="Arial" charset="0"/>
                <a:cs typeface="Arial" charset="0"/>
              </a:rPr>
              <a:t>NIH SBIR/STTR In Your Portfolio</a:t>
            </a:r>
            <a:endParaRPr lang="en-US" b="1" dirty="0" smtClean="0"/>
          </a:p>
          <a:p>
            <a:pPr algn="ctr" eaLnBrk="0" hangingPunct="0"/>
            <a:r>
              <a:rPr lang="en-US" b="1" dirty="0" smtClean="0">
                <a:solidFill>
                  <a:srgbClr val="0066FF"/>
                </a:solidFill>
              </a:rPr>
              <a:t/>
            </a:r>
            <a:br>
              <a:rPr lang="en-US" b="1" dirty="0" smtClean="0">
                <a:solidFill>
                  <a:srgbClr val="0066FF"/>
                </a:solidFill>
              </a:rPr>
            </a:br>
            <a:endParaRPr lang="en-US" b="1" dirty="0" smtClean="0">
              <a:solidFill>
                <a:srgbClr val="0066FF"/>
              </a:solidFill>
            </a:endParaRPr>
          </a:p>
          <a:p>
            <a:pPr algn="ctr" eaLnBrk="0" hangingPunct="0"/>
            <a:r>
              <a:rPr lang="en-US" b="1" dirty="0" smtClean="0">
                <a:solidFill>
                  <a:srgbClr val="0066FF"/>
                </a:solidFill>
              </a:rPr>
              <a:t>Health TechNet, McLean, VA </a:t>
            </a:r>
            <a:endParaRPr lang="en-US" b="1" dirty="0" smtClean="0">
              <a:solidFill>
                <a:srgbClr val="0066FF"/>
              </a:solidFill>
            </a:endParaRPr>
          </a:p>
          <a:p>
            <a:pPr algn="ctr" eaLnBrk="0" hangingPunct="0"/>
            <a:r>
              <a:rPr lang="en-US" b="1" dirty="0" smtClean="0">
                <a:solidFill>
                  <a:srgbClr val="0066FF"/>
                </a:solidFill>
              </a:rPr>
              <a:t>February 15, 2013</a:t>
            </a:r>
            <a:endParaRPr lang="en-US" sz="1200" b="1" dirty="0" smtClean="0">
              <a:solidFill>
                <a:srgbClr val="33CC33"/>
              </a:solidFill>
              <a:effectLst>
                <a:outerShdw blurRad="38100" dist="38100" dir="2700000" algn="tl">
                  <a:srgbClr val="C0C0C0"/>
                </a:outerShdw>
              </a:effectLst>
              <a:latin typeface="Arial" charset="0"/>
              <a:cs typeface="Arial" charset="0"/>
            </a:endParaRPr>
          </a:p>
          <a:p>
            <a:pPr algn="ctr">
              <a:defRPr/>
            </a:pPr>
            <a:endParaRPr lang="en-US" sz="3600" b="1" dirty="0">
              <a:solidFill>
                <a:srgbClr val="33CC33"/>
              </a:solidFill>
              <a:latin typeface="Arial" charset="0"/>
              <a:cs typeface="Arial" charset="0"/>
            </a:endParaRPr>
          </a:p>
        </p:txBody>
      </p:sp>
      <p:sp>
        <p:nvSpPr>
          <p:cNvPr id="5131" name="Rectangle 13"/>
          <p:cNvSpPr>
            <a:spLocks noChangeArrowheads="1"/>
          </p:cNvSpPr>
          <p:nvPr/>
        </p:nvSpPr>
        <p:spPr bwMode="auto">
          <a:xfrm>
            <a:off x="0" y="0"/>
            <a:ext cx="1658938" cy="6858000"/>
          </a:xfrm>
          <a:prstGeom prst="rect">
            <a:avLst/>
          </a:prstGeom>
          <a:solidFill>
            <a:srgbClr val="003399"/>
          </a:solidFill>
          <a:ln w="12700">
            <a:solidFill>
              <a:schemeClr val="tx1"/>
            </a:solidFill>
            <a:miter lim="800000"/>
            <a:headEnd/>
            <a:tailEnd/>
          </a:ln>
        </p:spPr>
        <p:txBody>
          <a:bodyPr wrap="none" anchor="ctr"/>
          <a:lstStyle/>
          <a:p>
            <a:pPr algn="ctr"/>
            <a:endParaRPr lang="en-US" dirty="0"/>
          </a:p>
        </p:txBody>
      </p:sp>
      <p:sp>
        <p:nvSpPr>
          <p:cNvPr id="5132" name="Rectangle 14"/>
          <p:cNvSpPr>
            <a:spLocks noChangeArrowheads="1"/>
          </p:cNvSpPr>
          <p:nvPr/>
        </p:nvSpPr>
        <p:spPr bwMode="auto">
          <a:xfrm rot="-5400000">
            <a:off x="-2278062" y="3149600"/>
            <a:ext cx="6248400" cy="406400"/>
          </a:xfrm>
          <a:prstGeom prst="rect">
            <a:avLst/>
          </a:prstGeom>
          <a:noFill/>
          <a:ln w="9525">
            <a:noFill/>
            <a:miter lim="800000"/>
            <a:headEnd/>
            <a:tailEnd/>
          </a:ln>
        </p:spPr>
        <p:txBody>
          <a:bodyPr lIns="45720" tIns="0" rIns="45720" bIns="0"/>
          <a:lstStyle/>
          <a:p>
            <a:pPr algn="ctr">
              <a:spcBef>
                <a:spcPct val="20000"/>
              </a:spcBef>
              <a:spcAft>
                <a:spcPct val="25000"/>
              </a:spcAft>
              <a:tabLst>
                <a:tab pos="0" algn="l"/>
                <a:tab pos="914400" algn="l"/>
                <a:tab pos="1828800" algn="l"/>
                <a:tab pos="2743200" algn="l"/>
                <a:tab pos="3657600" algn="l"/>
                <a:tab pos="4572000" algn="l"/>
                <a:tab pos="5486400" algn="l"/>
              </a:tabLst>
            </a:pPr>
            <a:r>
              <a:rPr lang="en-US" sz="3600" b="1" dirty="0">
                <a:solidFill>
                  <a:srgbClr val="FFFFFF"/>
                </a:solidFill>
                <a:cs typeface="Times New Roman" pitchFamily="18" charset="0"/>
                <a:sym typeface="Times New Roman" pitchFamily="18" charset="0"/>
              </a:rPr>
              <a:t>National Institutes of Health</a:t>
            </a:r>
            <a:endParaRPr lang="en-US" sz="3600" b="1" i="1" dirty="0">
              <a:solidFill>
                <a:schemeClr val="bg1"/>
              </a:solidFill>
              <a:cs typeface="Times New Roman" pitchFamily="18" charset="0"/>
              <a:sym typeface="Times New Roman" pitchFamily="18" charset="0"/>
            </a:endParaRPr>
          </a:p>
        </p:txBody>
      </p:sp>
      <p:pic>
        <p:nvPicPr>
          <p:cNvPr id="253956" name="Picture 4" descr="http://biotechnologycompanies.org/wp-content/uploads/2011/04/Biotechnology-Companies-2-300x199.jpg"/>
          <p:cNvPicPr>
            <a:picLocks noChangeAspect="1" noChangeArrowheads="1"/>
          </p:cNvPicPr>
          <p:nvPr/>
        </p:nvPicPr>
        <p:blipFill>
          <a:blip r:embed="rId4" cstate="print"/>
          <a:srcRect/>
          <a:stretch>
            <a:fillRect/>
          </a:stretch>
        </p:blipFill>
        <p:spPr bwMode="auto">
          <a:xfrm>
            <a:off x="3886200" y="0"/>
            <a:ext cx="2667000" cy="2200276"/>
          </a:xfrm>
          <a:prstGeom prst="rect">
            <a:avLst/>
          </a:prstGeom>
          <a:noFill/>
        </p:spPr>
      </p:pic>
      <p:pic>
        <p:nvPicPr>
          <p:cNvPr id="253958" name="Picture 6" descr="http://www.freedomhealthnet.com/blog/uploaded_images/childhealth-794095.JPG"/>
          <p:cNvPicPr>
            <a:picLocks noChangeAspect="1" noChangeArrowheads="1"/>
          </p:cNvPicPr>
          <p:nvPr/>
        </p:nvPicPr>
        <p:blipFill>
          <a:blip r:embed="rId5" cstate="print"/>
          <a:srcRect/>
          <a:stretch>
            <a:fillRect/>
          </a:stretch>
        </p:blipFill>
        <p:spPr bwMode="auto">
          <a:xfrm>
            <a:off x="1676400" y="0"/>
            <a:ext cx="2209800" cy="2209800"/>
          </a:xfrm>
          <a:prstGeom prst="rect">
            <a:avLst/>
          </a:prstGeom>
          <a:noFill/>
        </p:spPr>
      </p:pic>
      <p:pic>
        <p:nvPicPr>
          <p:cNvPr id="253964" name="Picture 12" descr="http://dambrot.com/criticalthought/wp-content/uploads/2011/04/fMRI-brain-scan.jpg"/>
          <p:cNvPicPr>
            <a:picLocks noChangeAspect="1" noChangeArrowheads="1"/>
          </p:cNvPicPr>
          <p:nvPr/>
        </p:nvPicPr>
        <p:blipFill>
          <a:blip r:embed="rId6" cstate="print"/>
          <a:srcRect/>
          <a:stretch>
            <a:fillRect/>
          </a:stretch>
        </p:blipFill>
        <p:spPr bwMode="auto">
          <a:xfrm>
            <a:off x="6553200" y="0"/>
            <a:ext cx="2590800" cy="2209800"/>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8000" y="1471065"/>
            <a:ext cx="533400" cy="3886200"/>
            <a:chOff x="510" y="912"/>
            <a:chExt cx="378" cy="2448"/>
          </a:xfrm>
        </p:grpSpPr>
        <p:sp>
          <p:nvSpPr>
            <p:cNvPr id="1007619" name="Rectangle 3"/>
            <p:cNvSpPr>
              <a:spLocks noChangeArrowheads="1"/>
            </p:cNvSpPr>
            <p:nvPr/>
          </p:nvSpPr>
          <p:spPr bwMode="auto">
            <a:xfrm>
              <a:off x="510" y="1344"/>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7620" name="Rectangle 4"/>
            <p:cNvSpPr>
              <a:spLocks noChangeArrowheads="1"/>
            </p:cNvSpPr>
            <p:nvPr/>
          </p:nvSpPr>
          <p:spPr bwMode="auto">
            <a:xfrm>
              <a:off x="510" y="2208"/>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7621" name="Rectangle 5"/>
            <p:cNvSpPr>
              <a:spLocks noChangeArrowheads="1"/>
            </p:cNvSpPr>
            <p:nvPr/>
          </p:nvSpPr>
          <p:spPr bwMode="auto">
            <a:xfrm>
              <a:off x="510" y="3024"/>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7622" name="Rectangle 6"/>
            <p:cNvSpPr>
              <a:spLocks noChangeArrowheads="1"/>
            </p:cNvSpPr>
            <p:nvPr/>
          </p:nvSpPr>
          <p:spPr bwMode="auto">
            <a:xfrm>
              <a:off x="510" y="912"/>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grpSp>
      <p:sp>
        <p:nvSpPr>
          <p:cNvPr id="1007623" name="Rectangle 7"/>
          <p:cNvSpPr>
            <a:spLocks noChangeArrowheads="1"/>
          </p:cNvSpPr>
          <p:nvPr/>
        </p:nvSpPr>
        <p:spPr bwMode="auto">
          <a:xfrm>
            <a:off x="567267" y="1547266"/>
            <a:ext cx="8263467" cy="4777334"/>
          </a:xfrm>
          <a:prstGeom prst="rect">
            <a:avLst/>
          </a:prstGeom>
          <a:noFill/>
          <a:ln w="9525">
            <a:noFill/>
            <a:miter lim="800000"/>
            <a:headEnd/>
            <a:tailEnd/>
          </a:ln>
          <a:effectLst/>
        </p:spPr>
        <p:txBody>
          <a:bodyPr lIns="92075" tIns="46038" rIns="92075" bIns="46038">
            <a:spAutoFit/>
          </a:bodyPr>
          <a:lstStyle/>
          <a:p>
            <a:pPr algn="l" eaLnBrk="0" hangingPunct="0">
              <a:lnSpc>
                <a:spcPct val="90000"/>
              </a:lnSpc>
              <a:spcBef>
                <a:spcPct val="20000"/>
              </a:spcBef>
              <a:buClr>
                <a:srgbClr val="CC0066"/>
              </a:buClr>
              <a:buFont typeface="Wingdings" pitchFamily="2" charset="2"/>
              <a:buChar char="ü"/>
            </a:pPr>
            <a:r>
              <a:rPr lang="en-US" sz="2800" dirty="0">
                <a:solidFill>
                  <a:schemeClr val="tx2"/>
                </a:solidFill>
              </a:rPr>
              <a:t>   </a:t>
            </a:r>
            <a:r>
              <a:rPr lang="en-US" sz="2400" dirty="0"/>
              <a:t>Applicant is Small Business Concern</a:t>
            </a:r>
          </a:p>
          <a:p>
            <a:pPr algn="l" eaLnBrk="0" hangingPunct="0">
              <a:lnSpc>
                <a:spcPct val="90000"/>
              </a:lnSpc>
              <a:spcBef>
                <a:spcPct val="20000"/>
              </a:spcBef>
              <a:buClr>
                <a:srgbClr val="CC0066"/>
              </a:buClr>
            </a:pPr>
            <a:endParaRPr lang="en-US" sz="1200" dirty="0"/>
          </a:p>
          <a:p>
            <a:pPr algn="l" eaLnBrk="0" hangingPunct="0">
              <a:lnSpc>
                <a:spcPct val="90000"/>
              </a:lnSpc>
              <a:spcBef>
                <a:spcPct val="20000"/>
              </a:spcBef>
              <a:buClr>
                <a:srgbClr val="CC0066"/>
              </a:buClr>
              <a:buFont typeface="Wingdings" pitchFamily="2" charset="2"/>
              <a:buChar char="ü"/>
            </a:pPr>
            <a:r>
              <a:rPr lang="en-US" sz="2800" dirty="0"/>
              <a:t>   </a:t>
            </a:r>
            <a:r>
              <a:rPr lang="en-US" sz="2400" dirty="0"/>
              <a:t>Formal Cooperative R&amp;D Effort </a:t>
            </a:r>
          </a:p>
          <a:p>
            <a:pPr lvl="2" algn="l" eaLnBrk="0" hangingPunct="0">
              <a:spcBef>
                <a:spcPct val="20000"/>
              </a:spcBef>
              <a:buClr>
                <a:srgbClr val="CC0066"/>
              </a:buClr>
              <a:buFontTx/>
              <a:buChar char="•"/>
            </a:pPr>
            <a:r>
              <a:rPr lang="en-US" sz="2400" dirty="0"/>
              <a:t>  </a:t>
            </a:r>
            <a:r>
              <a:rPr lang="en-US" sz="2400" dirty="0">
                <a:solidFill>
                  <a:srgbClr val="0000FF"/>
                </a:solidFill>
              </a:rPr>
              <a:t>Minimum 40% by small business</a:t>
            </a:r>
          </a:p>
          <a:p>
            <a:pPr lvl="2" algn="l" eaLnBrk="0" hangingPunct="0">
              <a:spcBef>
                <a:spcPct val="20000"/>
              </a:spcBef>
              <a:buClr>
                <a:srgbClr val="CC0066"/>
              </a:buClr>
              <a:buFontTx/>
              <a:buChar char="•"/>
            </a:pPr>
            <a:r>
              <a:rPr lang="en-US" sz="2400" dirty="0">
                <a:solidFill>
                  <a:srgbClr val="0000FF"/>
                </a:solidFill>
              </a:rPr>
              <a:t>  Minimum 30% by U.S. research institution</a:t>
            </a:r>
            <a:endParaRPr lang="en-US" sz="2800" dirty="0">
              <a:solidFill>
                <a:srgbClr val="0000FF"/>
              </a:solidFill>
            </a:endParaRPr>
          </a:p>
          <a:p>
            <a:pPr algn="l" eaLnBrk="0" hangingPunct="0">
              <a:spcBef>
                <a:spcPct val="20000"/>
              </a:spcBef>
              <a:buClr>
                <a:srgbClr val="CC0066"/>
              </a:buClr>
              <a:buFont typeface="Wingdings" pitchFamily="2" charset="2"/>
              <a:buChar char="ü"/>
            </a:pPr>
            <a:r>
              <a:rPr lang="en-US" sz="2800" dirty="0"/>
              <a:t>    </a:t>
            </a:r>
            <a:r>
              <a:rPr lang="en-US" sz="2400" dirty="0"/>
              <a:t>U.S. Research Institution</a:t>
            </a:r>
            <a:endParaRPr lang="en-US" sz="2400" u="sng" dirty="0"/>
          </a:p>
          <a:p>
            <a:pPr lvl="2" algn="l" eaLnBrk="0" hangingPunct="0">
              <a:spcBef>
                <a:spcPct val="20000"/>
              </a:spcBef>
              <a:buClr>
                <a:srgbClr val="CC0066"/>
              </a:buClr>
              <a:buFontTx/>
              <a:buChar char="•"/>
            </a:pPr>
            <a:r>
              <a:rPr lang="en-US" sz="2400" dirty="0"/>
              <a:t>  </a:t>
            </a:r>
            <a:r>
              <a:rPr lang="en-US" sz="2400" dirty="0">
                <a:solidFill>
                  <a:srgbClr val="0000FF"/>
                </a:solidFill>
              </a:rPr>
              <a:t>College or University;  other non-profit research organization;  Federal R&amp;D center</a:t>
            </a:r>
            <a:r>
              <a:rPr lang="en-US" sz="2400" dirty="0">
                <a:solidFill>
                  <a:srgbClr val="FF0000"/>
                </a:solidFill>
              </a:rPr>
              <a:t> </a:t>
            </a:r>
            <a:endParaRPr lang="en-US" sz="2800" dirty="0">
              <a:solidFill>
                <a:srgbClr val="FF0000"/>
              </a:solidFill>
            </a:endParaRPr>
          </a:p>
          <a:p>
            <a:pPr algn="l" eaLnBrk="0" hangingPunct="0">
              <a:spcBef>
                <a:spcPct val="20000"/>
              </a:spcBef>
              <a:buClr>
                <a:srgbClr val="CC0066"/>
              </a:buClr>
              <a:buFont typeface="Wingdings" pitchFamily="2" charset="2"/>
              <a:buChar char="ü"/>
            </a:pPr>
            <a:r>
              <a:rPr lang="en-US" sz="2800" dirty="0">
                <a:solidFill>
                  <a:schemeClr val="tx2"/>
                </a:solidFill>
              </a:rPr>
              <a:t>    </a:t>
            </a:r>
            <a:r>
              <a:rPr lang="en-US" sz="2400" dirty="0"/>
              <a:t>Intellectual Property Agreement</a:t>
            </a:r>
          </a:p>
          <a:p>
            <a:pPr lvl="2" algn="l" eaLnBrk="0" hangingPunct="0">
              <a:spcBef>
                <a:spcPct val="20000"/>
              </a:spcBef>
              <a:buClr>
                <a:srgbClr val="CC0066"/>
              </a:buClr>
              <a:buFontTx/>
              <a:buChar char="•"/>
            </a:pPr>
            <a:r>
              <a:rPr lang="en-US" sz="2400" dirty="0"/>
              <a:t>   </a:t>
            </a:r>
            <a:r>
              <a:rPr lang="en-US" sz="2400" dirty="0">
                <a:solidFill>
                  <a:srgbClr val="0000FF"/>
                </a:solidFill>
              </a:rPr>
              <a:t>Allocation of Rights in IP and Rights to Carry out</a:t>
            </a:r>
          </a:p>
          <a:p>
            <a:pPr lvl="2" algn="l" eaLnBrk="0" hangingPunct="0">
              <a:spcBef>
                <a:spcPct val="20000"/>
              </a:spcBef>
              <a:buClr>
                <a:srgbClr val="CC0066"/>
              </a:buClr>
            </a:pPr>
            <a:r>
              <a:rPr lang="en-US" sz="2400" dirty="0">
                <a:solidFill>
                  <a:srgbClr val="0000FF"/>
                </a:solidFill>
              </a:rPr>
              <a:t>    Follow-on R&amp;D and Commercialization</a:t>
            </a:r>
            <a:r>
              <a:rPr lang="en-US" sz="2400" dirty="0">
                <a:solidFill>
                  <a:schemeClr val="tx2"/>
                </a:solidFill>
              </a:rPr>
              <a:t> </a:t>
            </a:r>
          </a:p>
        </p:txBody>
      </p:sp>
      <p:sp>
        <p:nvSpPr>
          <p:cNvPr id="1007624" name="Rectangle 8"/>
          <p:cNvSpPr>
            <a:spLocks noChangeArrowheads="1"/>
          </p:cNvSpPr>
          <p:nvPr/>
        </p:nvSpPr>
        <p:spPr bwMode="auto">
          <a:xfrm>
            <a:off x="982133" y="228600"/>
            <a:ext cx="7864123" cy="585418"/>
          </a:xfrm>
          <a:prstGeom prst="rect">
            <a:avLst/>
          </a:prstGeom>
          <a:noFill/>
          <a:ln w="9525">
            <a:noFill/>
            <a:miter lim="800000"/>
            <a:headEnd/>
            <a:tailEnd/>
          </a:ln>
          <a:effectLst/>
        </p:spPr>
        <p:txBody>
          <a:bodyPr lIns="92075" tIns="46038" rIns="92075" bIns="46038">
            <a:spAutoFit/>
          </a:bodyPr>
          <a:lstStyle/>
          <a:p>
            <a:pPr algn="ctr" eaLnBrk="0" hangingPunct="0"/>
            <a:r>
              <a:rPr lang="en-US" sz="3200" dirty="0">
                <a:solidFill>
                  <a:schemeClr val="bg1"/>
                </a:solidFill>
                <a:latin typeface="Verdana" pitchFamily="34" charset="0"/>
              </a:rPr>
              <a:t>STTR Eligibility Criteria</a:t>
            </a:r>
          </a:p>
        </p:txBody>
      </p:sp>
    </p:spTree>
    <p:extLst>
      <p:ext uri="{BB962C8B-B14F-4D97-AF65-F5344CB8AC3E}">
        <p14:creationId xmlns:p14="http://schemas.microsoft.com/office/powerpoint/2010/main" xmlns="" val="2119643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2"/>
          <p:cNvSpPr>
            <a:spLocks noGrp="1" noChangeArrowheads="1"/>
          </p:cNvSpPr>
          <p:nvPr>
            <p:ph type="title"/>
          </p:nvPr>
        </p:nvSpPr>
        <p:spPr/>
        <p:txBody>
          <a:bodyPr/>
          <a:lstStyle/>
          <a:p>
            <a:pPr algn="r" eaLnBrk="1" hangingPunct="1"/>
            <a:r>
              <a:rPr lang="en-US" sz="3200" b="1" smtClean="0">
                <a:latin typeface="Verdana" pitchFamily="34" charset="0"/>
              </a:rPr>
              <a:t>PD/PI Eligibility on STTR</a:t>
            </a:r>
          </a:p>
        </p:txBody>
      </p:sp>
      <p:sp>
        <p:nvSpPr>
          <p:cNvPr id="634882" name="Rectangle 3"/>
          <p:cNvSpPr>
            <a:spLocks noChangeArrowheads="1"/>
          </p:cNvSpPr>
          <p:nvPr/>
        </p:nvSpPr>
        <p:spPr bwMode="auto">
          <a:xfrm>
            <a:off x="228600" y="1524000"/>
            <a:ext cx="8704263" cy="4953000"/>
          </a:xfrm>
          <a:prstGeom prst="rect">
            <a:avLst/>
          </a:prstGeom>
          <a:solidFill>
            <a:schemeClr val="bg1"/>
          </a:solidFill>
          <a:ln w="9525">
            <a:noFill/>
            <a:miter lim="800000"/>
            <a:headEnd/>
            <a:tailEnd/>
          </a:ln>
        </p:spPr>
        <p:txBody>
          <a:bodyPr/>
          <a:lstStyle/>
          <a:p>
            <a:pPr eaLnBrk="0" hangingPunct="0">
              <a:buClr>
                <a:srgbClr val="CC0099"/>
              </a:buClr>
              <a:buFontTx/>
              <a:buChar char="•"/>
            </a:pPr>
            <a:r>
              <a:rPr lang="en-US" sz="3200">
                <a:latin typeface="Times New Roman" pitchFamily="18" charset="0"/>
              </a:rPr>
              <a:t> </a:t>
            </a:r>
            <a:r>
              <a:rPr lang="en-US" sz="3200"/>
              <a:t>PD/PI is </a:t>
            </a:r>
            <a:r>
              <a:rPr lang="en-US" sz="3200" u="sng">
                <a:solidFill>
                  <a:srgbClr val="CC0099"/>
                </a:solidFill>
              </a:rPr>
              <a:t>not</a:t>
            </a:r>
            <a:r>
              <a:rPr lang="en-US" sz="3200"/>
              <a:t> required to be employed by SBC</a:t>
            </a:r>
          </a:p>
          <a:p>
            <a:pPr eaLnBrk="0" hangingPunct="0">
              <a:buClr>
                <a:srgbClr val="CC0099"/>
              </a:buClr>
            </a:pPr>
            <a:endParaRPr lang="en-US" sz="3200"/>
          </a:p>
          <a:p>
            <a:pPr eaLnBrk="0" hangingPunct="0">
              <a:buClr>
                <a:srgbClr val="CC0099"/>
              </a:buClr>
              <a:buFontTx/>
              <a:buChar char="•"/>
            </a:pPr>
            <a:r>
              <a:rPr lang="en-US" sz="3200"/>
              <a:t> PD/PI at RI must establish contract between RI and SBC describing PD/PI’s involvement</a:t>
            </a:r>
          </a:p>
          <a:p>
            <a:pPr eaLnBrk="0" hangingPunct="0">
              <a:buClr>
                <a:srgbClr val="CC0099"/>
              </a:buClr>
            </a:pPr>
            <a:endParaRPr lang="en-US" sz="3200"/>
          </a:p>
          <a:p>
            <a:pPr eaLnBrk="0" hangingPunct="0">
              <a:buClr>
                <a:srgbClr val="CC0099"/>
              </a:buClr>
              <a:buFontTx/>
              <a:buChar char="•"/>
            </a:pPr>
            <a:r>
              <a:rPr lang="en-US" sz="3200"/>
              <a:t> PD/PI must commit a </a:t>
            </a:r>
            <a:r>
              <a:rPr lang="en-US" sz="3200">
                <a:solidFill>
                  <a:srgbClr val="CC0099"/>
                </a:solidFill>
              </a:rPr>
              <a:t>minimum of 10% effort</a:t>
            </a:r>
          </a:p>
          <a:p>
            <a:pPr eaLnBrk="0" hangingPunct="0">
              <a:buClr>
                <a:srgbClr val="CC0099"/>
              </a:buClr>
            </a:pPr>
            <a:endParaRPr lang="en-US" sz="3200"/>
          </a:p>
          <a:p>
            <a:pPr eaLnBrk="0" hangingPunct="0">
              <a:buClr>
                <a:srgbClr val="CC0099"/>
              </a:buClr>
              <a:buFontTx/>
              <a:buChar char="•"/>
            </a:pPr>
            <a:r>
              <a:rPr lang="en-US" sz="3200"/>
              <a:t> PD/PI’s “signature” on application is agreement to conforming to Solicitation requirements</a:t>
            </a:r>
          </a:p>
        </p:txBody>
      </p:sp>
      <p:sp>
        <p:nvSpPr>
          <p:cNvPr id="634883" name="Rectangle 10"/>
          <p:cNvSpPr>
            <a:spLocks noChangeArrowheads="1"/>
          </p:cNvSpPr>
          <p:nvPr/>
        </p:nvSpPr>
        <p:spPr bwMode="auto">
          <a:xfrm>
            <a:off x="1516063" y="6491288"/>
            <a:ext cx="7391400" cy="366712"/>
          </a:xfrm>
          <a:prstGeom prst="rect">
            <a:avLst/>
          </a:prstGeom>
          <a:noFill/>
          <a:ln w="9525">
            <a:noFill/>
            <a:miter lim="800000"/>
            <a:headEnd/>
            <a:tailEnd/>
          </a:ln>
        </p:spPr>
        <p:txBody>
          <a:bodyPr lIns="92075" tIns="46038" rIns="92075" bIns="46038">
            <a:spAutoFit/>
          </a:bodyPr>
          <a:lstStyle/>
          <a:p>
            <a:pPr algn="r" eaLnBrk="0" hangingPunct="0"/>
            <a:r>
              <a:rPr lang="en-US" b="1">
                <a:solidFill>
                  <a:schemeClr val="bg1"/>
                </a:solidFill>
                <a:latin typeface="Verdana" pitchFamily="34" charset="0"/>
              </a:rPr>
              <a:t>SBIR/STTR Program Overview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1228725" y="228600"/>
            <a:ext cx="6773863" cy="685800"/>
          </a:xfrm>
        </p:spPr>
        <p:txBody>
          <a:bodyPr/>
          <a:lstStyle/>
          <a:p>
            <a:r>
              <a:rPr lang="en-US" sz="4000" b="1"/>
              <a:t>Agency Differences</a:t>
            </a:r>
            <a:endParaRPr lang="en-US" sz="4000"/>
          </a:p>
        </p:txBody>
      </p:sp>
      <p:sp>
        <p:nvSpPr>
          <p:cNvPr id="890883" name="Rectangle 3"/>
          <p:cNvSpPr>
            <a:spLocks noChangeArrowheads="1"/>
          </p:cNvSpPr>
          <p:nvPr/>
        </p:nvSpPr>
        <p:spPr bwMode="auto">
          <a:xfrm>
            <a:off x="4572000" y="1485900"/>
            <a:ext cx="4495800" cy="26670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b="1">
                <a:solidFill>
                  <a:schemeClr val="accent2"/>
                </a:solidFill>
              </a:rPr>
              <a:t>   </a:t>
            </a:r>
            <a:r>
              <a:rPr lang="en-US" sz="2800" b="1" i="1" u="sng">
                <a:solidFill>
                  <a:schemeClr val="accent2"/>
                </a:solidFill>
              </a:rPr>
              <a:t>Granting Agencies</a:t>
            </a:r>
          </a:p>
          <a:p>
            <a:pPr marL="742950" lvl="1" indent="-285750">
              <a:spcBef>
                <a:spcPct val="20000"/>
              </a:spcBef>
              <a:buClr>
                <a:schemeClr val="tx2"/>
              </a:buClr>
              <a:buSzPct val="80000"/>
              <a:buFont typeface="Wingdings" pitchFamily="2" charset="2"/>
              <a:buChar char="§"/>
            </a:pPr>
            <a:r>
              <a:rPr lang="en-US" sz="2400" b="1">
                <a:solidFill>
                  <a:schemeClr val="tx2"/>
                </a:solidFill>
              </a:rPr>
              <a:t> </a:t>
            </a:r>
            <a:r>
              <a:rPr lang="en-US" sz="2000" b="1">
                <a:solidFill>
                  <a:schemeClr val="tx2"/>
                </a:solidFill>
              </a:rPr>
              <a:t>Investigator initiates</a:t>
            </a:r>
          </a:p>
          <a:p>
            <a:pPr marL="742950" lvl="1" indent="-285750">
              <a:lnSpc>
                <a:spcPct val="70000"/>
              </a:lnSpc>
              <a:spcBef>
                <a:spcPct val="20000"/>
              </a:spcBef>
              <a:buClr>
                <a:schemeClr val="tx2"/>
              </a:buClr>
              <a:buSzPct val="80000"/>
              <a:buFont typeface="Wingdings" pitchFamily="2" charset="2"/>
              <a:buNone/>
            </a:pPr>
            <a:r>
              <a:rPr lang="en-US" sz="2000" b="1">
                <a:solidFill>
                  <a:schemeClr val="tx2"/>
                </a:solidFill>
              </a:rPr>
              <a:t>     approach</a:t>
            </a:r>
          </a:p>
          <a:p>
            <a:pPr marL="742950" lvl="1" indent="-285750">
              <a:spcBef>
                <a:spcPct val="20000"/>
              </a:spcBef>
              <a:buClr>
                <a:schemeClr val="tx2"/>
              </a:buClr>
              <a:buSzPct val="80000"/>
              <a:buFont typeface="Wingdings" pitchFamily="2" charset="2"/>
              <a:buChar char="§"/>
            </a:pPr>
            <a:r>
              <a:rPr lang="en-US" sz="2000" b="1">
                <a:solidFill>
                  <a:schemeClr val="tx2"/>
                </a:solidFill>
              </a:rPr>
              <a:t> Less-specified topics</a:t>
            </a:r>
          </a:p>
          <a:p>
            <a:pPr marL="742950" lvl="1" indent="-285750">
              <a:spcBef>
                <a:spcPct val="20000"/>
              </a:spcBef>
              <a:buClr>
                <a:schemeClr val="tx2"/>
              </a:buClr>
              <a:buSzPct val="80000"/>
              <a:buFont typeface="Wingdings" pitchFamily="2" charset="2"/>
              <a:buChar char="§"/>
            </a:pPr>
            <a:r>
              <a:rPr lang="en-US" sz="2000" b="1">
                <a:solidFill>
                  <a:schemeClr val="tx2"/>
                </a:solidFill>
              </a:rPr>
              <a:t> </a:t>
            </a:r>
            <a:r>
              <a:rPr lang="en-US" sz="2000" b="1" i="1" u="sng">
                <a:solidFill>
                  <a:schemeClr val="tx2"/>
                </a:solidFill>
              </a:rPr>
              <a:t>Assistance </a:t>
            </a:r>
            <a:r>
              <a:rPr lang="en-US" sz="2000" b="1">
                <a:solidFill>
                  <a:schemeClr val="tx2"/>
                </a:solidFill>
              </a:rPr>
              <a:t>mechanism</a:t>
            </a:r>
          </a:p>
          <a:p>
            <a:pPr marL="742950" lvl="1" indent="-285750">
              <a:lnSpc>
                <a:spcPct val="80000"/>
              </a:lnSpc>
              <a:spcBef>
                <a:spcPct val="20000"/>
              </a:spcBef>
              <a:buClr>
                <a:schemeClr val="tx2"/>
              </a:buClr>
              <a:buSzPct val="80000"/>
              <a:buFont typeface="Wingdings" pitchFamily="2" charset="2"/>
              <a:buChar char="§"/>
            </a:pPr>
            <a:endParaRPr lang="en-US" sz="2000" b="1">
              <a:solidFill>
                <a:schemeClr val="tx2"/>
              </a:solidFill>
            </a:endParaRPr>
          </a:p>
          <a:p>
            <a:pPr marL="742950" lvl="1" indent="-285750">
              <a:lnSpc>
                <a:spcPct val="80000"/>
              </a:lnSpc>
              <a:spcBef>
                <a:spcPct val="20000"/>
              </a:spcBef>
              <a:buClr>
                <a:schemeClr val="tx2"/>
              </a:buClr>
              <a:buSzPct val="80000"/>
              <a:buFont typeface="Wingdings" pitchFamily="2" charset="2"/>
              <a:buChar char="§"/>
            </a:pPr>
            <a:r>
              <a:rPr lang="en-US" sz="2000" b="1">
                <a:solidFill>
                  <a:schemeClr val="tx2"/>
                </a:solidFill>
              </a:rPr>
              <a:t> More flexibility</a:t>
            </a:r>
          </a:p>
        </p:txBody>
      </p:sp>
      <p:sp>
        <p:nvSpPr>
          <p:cNvPr id="890884" name="Rectangle 4"/>
          <p:cNvSpPr>
            <a:spLocks noChangeArrowheads="1"/>
          </p:cNvSpPr>
          <p:nvPr/>
        </p:nvSpPr>
        <p:spPr bwMode="auto">
          <a:xfrm>
            <a:off x="666750" y="4876800"/>
            <a:ext cx="3962400" cy="1981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2"/>
              </a:buClr>
              <a:buFont typeface="Wingdings" pitchFamily="2" charset="2"/>
              <a:buNone/>
            </a:pPr>
            <a:r>
              <a:rPr lang="en-US" sz="2400" b="1" dirty="0"/>
              <a:t>DOD	   	</a:t>
            </a:r>
            <a:r>
              <a:rPr lang="en-US" sz="2400" b="1" dirty="0">
                <a:solidFill>
                  <a:srgbClr val="A10AE4"/>
                </a:solidFill>
              </a:rPr>
              <a:t>HHS/NIH</a:t>
            </a:r>
          </a:p>
          <a:p>
            <a:pPr marL="342900" indent="-342900" eaLnBrk="0" hangingPunct="0">
              <a:lnSpc>
                <a:spcPct val="80000"/>
              </a:lnSpc>
              <a:spcBef>
                <a:spcPct val="20000"/>
              </a:spcBef>
              <a:buClr>
                <a:schemeClr val="tx2"/>
              </a:buClr>
              <a:buFont typeface="Wingdings" pitchFamily="2" charset="2"/>
              <a:buNone/>
            </a:pPr>
            <a:r>
              <a:rPr lang="en-US" sz="2400" b="1" dirty="0"/>
              <a:t>NASA		</a:t>
            </a:r>
            <a:r>
              <a:rPr lang="en-US" sz="2400" b="1" dirty="0">
                <a:solidFill>
                  <a:schemeClr val="tx2"/>
                </a:solidFill>
              </a:rPr>
              <a:t>ED</a:t>
            </a:r>
          </a:p>
          <a:p>
            <a:pPr marL="342900" indent="-342900" eaLnBrk="0" hangingPunct="0">
              <a:lnSpc>
                <a:spcPct val="80000"/>
              </a:lnSpc>
              <a:spcBef>
                <a:spcPct val="20000"/>
              </a:spcBef>
              <a:buClr>
                <a:schemeClr val="tx2"/>
              </a:buClr>
              <a:buFont typeface="Wingdings" pitchFamily="2" charset="2"/>
              <a:buNone/>
            </a:pPr>
            <a:r>
              <a:rPr lang="en-US" sz="2400" b="1" dirty="0"/>
              <a:t>EPA		DOT </a:t>
            </a:r>
          </a:p>
          <a:p>
            <a:pPr marL="342900" indent="-342900" eaLnBrk="0" hangingPunct="0">
              <a:lnSpc>
                <a:spcPct val="80000"/>
              </a:lnSpc>
              <a:spcBef>
                <a:spcPct val="20000"/>
              </a:spcBef>
              <a:buClr>
                <a:schemeClr val="tx2"/>
              </a:buClr>
              <a:buFont typeface="Wingdings" pitchFamily="2" charset="2"/>
              <a:buNone/>
            </a:pPr>
            <a:r>
              <a:rPr lang="en-US" sz="2400" b="1" dirty="0"/>
              <a:t>DOC		DHS</a:t>
            </a:r>
          </a:p>
        </p:txBody>
      </p:sp>
      <p:sp>
        <p:nvSpPr>
          <p:cNvPr id="890885" name="Rectangle 5"/>
          <p:cNvSpPr>
            <a:spLocks noChangeArrowheads="1"/>
          </p:cNvSpPr>
          <p:nvPr/>
        </p:nvSpPr>
        <p:spPr bwMode="auto">
          <a:xfrm>
            <a:off x="381000" y="1485900"/>
            <a:ext cx="4529138" cy="2667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pPr>
            <a:r>
              <a:rPr lang="en-US" sz="2800" b="1">
                <a:solidFill>
                  <a:schemeClr val="accent2"/>
                </a:solidFill>
              </a:rPr>
              <a:t>  </a:t>
            </a:r>
            <a:r>
              <a:rPr lang="en-US" sz="2800" b="1" i="1" u="sng">
                <a:solidFill>
                  <a:schemeClr val="accent2"/>
                </a:solidFill>
              </a:rPr>
              <a:t>Contracting Agencies</a:t>
            </a:r>
          </a:p>
          <a:p>
            <a:pPr marL="742950" lvl="1" indent="-285750">
              <a:spcBef>
                <a:spcPct val="20000"/>
              </a:spcBef>
              <a:buClr>
                <a:schemeClr val="tx2"/>
              </a:buClr>
              <a:buSzPct val="80000"/>
              <a:buFont typeface="Wingdings" pitchFamily="2" charset="2"/>
              <a:buChar char="§"/>
            </a:pPr>
            <a:r>
              <a:rPr lang="en-US" sz="2000" b="1">
                <a:solidFill>
                  <a:schemeClr val="tx2"/>
                </a:solidFill>
              </a:rPr>
              <a:t>Agency establishes plans, protocols, requirements </a:t>
            </a:r>
          </a:p>
          <a:p>
            <a:pPr marL="742950" lvl="1" indent="-285750">
              <a:spcBef>
                <a:spcPct val="20000"/>
              </a:spcBef>
              <a:buClr>
                <a:schemeClr val="tx2"/>
              </a:buClr>
              <a:buSzPct val="80000"/>
              <a:buFont typeface="Wingdings" pitchFamily="2" charset="2"/>
              <a:buChar char="§"/>
            </a:pPr>
            <a:r>
              <a:rPr lang="en-US" sz="2000" b="1">
                <a:solidFill>
                  <a:schemeClr val="tx2"/>
                </a:solidFill>
              </a:rPr>
              <a:t>Highly focused topics</a:t>
            </a:r>
          </a:p>
          <a:p>
            <a:pPr marL="742950" lvl="1" indent="-285750">
              <a:spcBef>
                <a:spcPct val="20000"/>
              </a:spcBef>
              <a:buClr>
                <a:schemeClr val="tx2"/>
              </a:buClr>
              <a:buSzPct val="80000"/>
              <a:buFont typeface="Wingdings" pitchFamily="2" charset="2"/>
              <a:buChar char="§"/>
            </a:pPr>
            <a:r>
              <a:rPr lang="en-US" sz="2000" b="1" i="1" u="sng">
                <a:solidFill>
                  <a:schemeClr val="tx2"/>
                </a:solidFill>
              </a:rPr>
              <a:t>Procurement</a:t>
            </a:r>
            <a:r>
              <a:rPr lang="en-US" sz="2000" b="1">
                <a:solidFill>
                  <a:schemeClr val="tx2"/>
                </a:solidFill>
              </a:rPr>
              <a:t> mechanism</a:t>
            </a:r>
          </a:p>
          <a:p>
            <a:pPr marL="742950" lvl="1" indent="-285750">
              <a:lnSpc>
                <a:spcPct val="70000"/>
              </a:lnSpc>
              <a:spcBef>
                <a:spcPct val="20000"/>
              </a:spcBef>
              <a:buClr>
                <a:schemeClr val="tx2"/>
              </a:buClr>
              <a:buSzPct val="80000"/>
              <a:buFont typeface="Wingdings" pitchFamily="2" charset="2"/>
              <a:buNone/>
            </a:pPr>
            <a:r>
              <a:rPr lang="en-US" sz="2000" b="1">
                <a:solidFill>
                  <a:schemeClr val="tx2"/>
                </a:solidFill>
              </a:rPr>
              <a:t>    for DOD and NASA</a:t>
            </a:r>
          </a:p>
          <a:p>
            <a:pPr marL="742950" lvl="1" indent="-285750">
              <a:spcBef>
                <a:spcPct val="20000"/>
              </a:spcBef>
              <a:buClr>
                <a:schemeClr val="tx2"/>
              </a:buClr>
              <a:buSzPct val="80000"/>
              <a:buFont typeface="Wingdings" pitchFamily="2" charset="2"/>
              <a:buChar char="§"/>
            </a:pPr>
            <a:r>
              <a:rPr lang="en-US" sz="2000" b="1">
                <a:solidFill>
                  <a:schemeClr val="tx2"/>
                </a:solidFill>
              </a:rPr>
              <a:t>More fiscal requirements</a:t>
            </a:r>
          </a:p>
        </p:txBody>
      </p:sp>
      <p:sp>
        <p:nvSpPr>
          <p:cNvPr id="890886" name="Rectangle 6"/>
          <p:cNvSpPr>
            <a:spLocks noChangeArrowheads="1"/>
          </p:cNvSpPr>
          <p:nvPr/>
        </p:nvSpPr>
        <p:spPr bwMode="auto">
          <a:xfrm>
            <a:off x="5029200" y="4895850"/>
            <a:ext cx="4043363" cy="142875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2"/>
              </a:buClr>
              <a:buFont typeface="Wingdings" pitchFamily="2" charset="2"/>
              <a:buNone/>
            </a:pPr>
            <a:r>
              <a:rPr lang="en-US" sz="2400" b="1" dirty="0"/>
              <a:t> </a:t>
            </a:r>
            <a:r>
              <a:rPr lang="en-US" sz="2400" b="1" dirty="0">
                <a:solidFill>
                  <a:srgbClr val="A10AE4"/>
                </a:solidFill>
              </a:rPr>
              <a:t>HHS/NIH</a:t>
            </a:r>
            <a:r>
              <a:rPr lang="en-US" sz="2400" b="1" dirty="0"/>
              <a:t>	      NSF </a:t>
            </a:r>
          </a:p>
          <a:p>
            <a:pPr marL="342900" indent="-342900" eaLnBrk="0" hangingPunct="0">
              <a:lnSpc>
                <a:spcPct val="70000"/>
              </a:lnSpc>
              <a:spcBef>
                <a:spcPct val="20000"/>
              </a:spcBef>
              <a:buClr>
                <a:schemeClr val="tx2"/>
              </a:buClr>
              <a:buFont typeface="Wingdings" pitchFamily="2" charset="2"/>
              <a:buNone/>
            </a:pPr>
            <a:r>
              <a:rPr lang="en-US" sz="2400" b="1" dirty="0"/>
              <a:t> </a:t>
            </a:r>
            <a:r>
              <a:rPr lang="en-US" sz="2400" b="1" dirty="0">
                <a:solidFill>
                  <a:schemeClr val="tx2"/>
                </a:solidFill>
              </a:rPr>
              <a:t>ED </a:t>
            </a:r>
            <a:r>
              <a:rPr lang="en-US" sz="2400" b="1" dirty="0"/>
              <a:t>	                 USDA</a:t>
            </a:r>
          </a:p>
          <a:p>
            <a:pPr marL="342900" indent="-342900" eaLnBrk="0" hangingPunct="0">
              <a:lnSpc>
                <a:spcPct val="70000"/>
              </a:lnSpc>
              <a:spcBef>
                <a:spcPct val="20000"/>
              </a:spcBef>
              <a:buClr>
                <a:schemeClr val="tx2"/>
              </a:buClr>
              <a:buFont typeface="Wingdings" pitchFamily="2" charset="2"/>
              <a:buNone/>
            </a:pPr>
            <a:r>
              <a:rPr lang="en-US" sz="2400" b="1" dirty="0"/>
              <a:t> DOE 	</a:t>
            </a:r>
          </a:p>
        </p:txBody>
      </p:sp>
      <p:sp>
        <p:nvSpPr>
          <p:cNvPr id="890887" name="AutoShape 7"/>
          <p:cNvSpPr>
            <a:spLocks noChangeArrowheads="1"/>
          </p:cNvSpPr>
          <p:nvPr/>
        </p:nvSpPr>
        <p:spPr bwMode="auto">
          <a:xfrm>
            <a:off x="762000" y="4229100"/>
            <a:ext cx="3581400" cy="495300"/>
          </a:xfrm>
          <a:prstGeom prst="downArrow">
            <a:avLst>
              <a:gd name="adj1" fmla="val 47963"/>
              <a:gd name="adj2" fmla="val 60898"/>
            </a:avLst>
          </a:prstGeom>
          <a:solidFill>
            <a:srgbClr val="FA9938"/>
          </a:solidFill>
          <a:ln w="12700">
            <a:noFill/>
            <a:miter lim="800000"/>
            <a:headEnd type="none" w="sm" len="sm"/>
            <a:tailEnd type="none" w="sm" len="sm"/>
          </a:ln>
          <a:effectLst/>
        </p:spPr>
        <p:txBody>
          <a:bodyPr wrap="none" anchor="ctr"/>
          <a:lstStyle/>
          <a:p>
            <a:endParaRPr lang="en-US"/>
          </a:p>
        </p:txBody>
      </p:sp>
      <p:sp>
        <p:nvSpPr>
          <p:cNvPr id="890888" name="AutoShape 8"/>
          <p:cNvSpPr>
            <a:spLocks noChangeArrowheads="1"/>
          </p:cNvSpPr>
          <p:nvPr/>
        </p:nvSpPr>
        <p:spPr bwMode="auto">
          <a:xfrm>
            <a:off x="5257800" y="4229100"/>
            <a:ext cx="3581400" cy="495300"/>
          </a:xfrm>
          <a:prstGeom prst="downArrow">
            <a:avLst>
              <a:gd name="adj1" fmla="val 47963"/>
              <a:gd name="adj2" fmla="val 60898"/>
            </a:avLst>
          </a:prstGeom>
          <a:solidFill>
            <a:srgbClr val="FA9938"/>
          </a:solidFill>
          <a:ln w="12700">
            <a:noFill/>
            <a:miter lim="800000"/>
            <a:headEnd type="none" w="sm" len="sm"/>
            <a:tailEnd type="none" w="sm" len="sm"/>
          </a:ln>
          <a:effectLst/>
        </p:spPr>
        <p:txBody>
          <a:bodyPr wrap="none" anchor="ctr"/>
          <a:lstStyle/>
          <a:p>
            <a:endParaRPr lang="en-US"/>
          </a:p>
        </p:txBody>
      </p:sp>
      <p:sp>
        <p:nvSpPr>
          <p:cNvPr id="890889" name="Line 9"/>
          <p:cNvSpPr>
            <a:spLocks noChangeShapeType="1"/>
          </p:cNvSpPr>
          <p:nvPr/>
        </p:nvSpPr>
        <p:spPr bwMode="auto">
          <a:xfrm>
            <a:off x="4724400" y="1447800"/>
            <a:ext cx="0" cy="52578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Rectangle 2"/>
          <p:cNvSpPr>
            <a:spLocks noChangeArrowheads="1"/>
          </p:cNvSpPr>
          <p:nvPr/>
        </p:nvSpPr>
        <p:spPr bwMode="auto">
          <a:xfrm>
            <a:off x="152400" y="1447800"/>
            <a:ext cx="8686800" cy="5257800"/>
          </a:xfrm>
          <a:prstGeom prst="rect">
            <a:avLst/>
          </a:prstGeom>
          <a:solidFill>
            <a:srgbClr val="FFCCFF"/>
          </a:solidFill>
          <a:ln w="12700">
            <a:solidFill>
              <a:schemeClr val="tx1"/>
            </a:solidFill>
            <a:miter lim="800000"/>
            <a:headEnd type="none" w="sm" len="sm"/>
            <a:tailEnd type="none" w="sm" len="sm"/>
          </a:ln>
        </p:spPr>
        <p:txBody>
          <a:bodyPr wrap="none" anchor="ctr"/>
          <a:lstStyle/>
          <a:p>
            <a:endParaRPr lang="en-US"/>
          </a:p>
        </p:txBody>
      </p:sp>
      <p:sp>
        <p:nvSpPr>
          <p:cNvPr id="657410" name="Rectangle 3"/>
          <p:cNvSpPr>
            <a:spLocks noChangeArrowheads="1"/>
          </p:cNvSpPr>
          <p:nvPr/>
        </p:nvSpPr>
        <p:spPr bwMode="auto">
          <a:xfrm>
            <a:off x="76200" y="990600"/>
            <a:ext cx="9067800" cy="5867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endParaRPr lang="en-US" sz="4400" b="1">
              <a:solidFill>
                <a:srgbClr val="000000"/>
              </a:solidFill>
            </a:endParaRPr>
          </a:p>
        </p:txBody>
      </p:sp>
      <p:sp>
        <p:nvSpPr>
          <p:cNvPr id="657411" name="Rectangle 4"/>
          <p:cNvSpPr>
            <a:spLocks noChangeArrowheads="1"/>
          </p:cNvSpPr>
          <p:nvPr/>
        </p:nvSpPr>
        <p:spPr bwMode="auto">
          <a:xfrm>
            <a:off x="3505200" y="1003300"/>
            <a:ext cx="2057400" cy="4318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200" b="1">
                <a:solidFill>
                  <a:srgbClr val="000000"/>
                </a:solidFill>
              </a:rPr>
              <a:t>Office of the Director</a:t>
            </a:r>
            <a:endParaRPr lang="en-US" sz="1000" b="1">
              <a:solidFill>
                <a:srgbClr val="000000"/>
              </a:solidFill>
            </a:endParaRPr>
          </a:p>
        </p:txBody>
      </p:sp>
      <p:sp>
        <p:nvSpPr>
          <p:cNvPr id="657412" name="Line 5"/>
          <p:cNvSpPr>
            <a:spLocks noChangeShapeType="1"/>
          </p:cNvSpPr>
          <p:nvPr/>
        </p:nvSpPr>
        <p:spPr bwMode="auto">
          <a:xfrm>
            <a:off x="4572000" y="1460500"/>
            <a:ext cx="0" cy="127000"/>
          </a:xfrm>
          <a:prstGeom prst="line">
            <a:avLst/>
          </a:prstGeom>
          <a:noFill/>
          <a:ln w="25400">
            <a:solidFill>
              <a:schemeClr val="bg2"/>
            </a:solidFill>
            <a:round/>
            <a:headEnd/>
            <a:tailEnd/>
          </a:ln>
        </p:spPr>
        <p:txBody>
          <a:bodyPr wrap="none" anchor="ctr"/>
          <a:lstStyle/>
          <a:p>
            <a:endParaRPr lang="en-US"/>
          </a:p>
        </p:txBody>
      </p:sp>
      <p:sp>
        <p:nvSpPr>
          <p:cNvPr id="657413" name="Line 6"/>
          <p:cNvSpPr>
            <a:spLocks noChangeShapeType="1"/>
          </p:cNvSpPr>
          <p:nvPr/>
        </p:nvSpPr>
        <p:spPr bwMode="auto">
          <a:xfrm>
            <a:off x="4572000" y="1676400"/>
            <a:ext cx="0" cy="4191000"/>
          </a:xfrm>
          <a:prstGeom prst="line">
            <a:avLst/>
          </a:prstGeom>
          <a:noFill/>
          <a:ln w="25400">
            <a:solidFill>
              <a:schemeClr val="bg2"/>
            </a:solidFill>
            <a:round/>
            <a:headEnd/>
            <a:tailEnd/>
          </a:ln>
        </p:spPr>
        <p:txBody>
          <a:bodyPr wrap="none" anchor="ctr"/>
          <a:lstStyle/>
          <a:p>
            <a:endParaRPr lang="en-US"/>
          </a:p>
        </p:txBody>
      </p:sp>
      <p:sp>
        <p:nvSpPr>
          <p:cNvPr id="657414" name="Freeform 7"/>
          <p:cNvSpPr>
            <a:spLocks/>
          </p:cNvSpPr>
          <p:nvPr/>
        </p:nvSpPr>
        <p:spPr bwMode="auto">
          <a:xfrm>
            <a:off x="2281238" y="1600200"/>
            <a:ext cx="1606550" cy="230188"/>
          </a:xfrm>
          <a:custGeom>
            <a:avLst/>
            <a:gdLst>
              <a:gd name="T0" fmla="*/ 0 w 1012"/>
              <a:gd name="T1" fmla="*/ 144 h 145"/>
              <a:gd name="T2" fmla="*/ 0 w 1012"/>
              <a:gd name="T3" fmla="*/ 0 h 145"/>
              <a:gd name="T4" fmla="*/ 1011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15" name="Rectangle 8"/>
          <p:cNvSpPr>
            <a:spLocks noChangeArrowheads="1"/>
          </p:cNvSpPr>
          <p:nvPr/>
        </p:nvSpPr>
        <p:spPr bwMode="auto">
          <a:xfrm>
            <a:off x="1651000" y="18415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16" name="Freeform 9"/>
          <p:cNvSpPr>
            <a:spLocks/>
          </p:cNvSpPr>
          <p:nvPr/>
        </p:nvSpPr>
        <p:spPr bwMode="auto">
          <a:xfrm>
            <a:off x="4572000" y="1600200"/>
            <a:ext cx="787400" cy="230188"/>
          </a:xfrm>
          <a:custGeom>
            <a:avLst/>
            <a:gdLst>
              <a:gd name="T0" fmla="*/ 495 w 496"/>
              <a:gd name="T1" fmla="*/ 144 h 145"/>
              <a:gd name="T2" fmla="*/ 495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17" name="Rectangle 10"/>
          <p:cNvSpPr>
            <a:spLocks noChangeArrowheads="1"/>
          </p:cNvSpPr>
          <p:nvPr/>
        </p:nvSpPr>
        <p:spPr bwMode="auto">
          <a:xfrm>
            <a:off x="4708525" y="18415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18" name="Freeform 11"/>
          <p:cNvSpPr>
            <a:spLocks/>
          </p:cNvSpPr>
          <p:nvPr/>
        </p:nvSpPr>
        <p:spPr bwMode="auto">
          <a:xfrm>
            <a:off x="5257800" y="16002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19" name="Rectangle 12"/>
          <p:cNvSpPr>
            <a:spLocks noChangeArrowheads="1"/>
          </p:cNvSpPr>
          <p:nvPr/>
        </p:nvSpPr>
        <p:spPr bwMode="auto">
          <a:xfrm>
            <a:off x="6194425" y="18415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20" name="Freeform 13"/>
          <p:cNvSpPr>
            <a:spLocks/>
          </p:cNvSpPr>
          <p:nvPr/>
        </p:nvSpPr>
        <p:spPr bwMode="auto">
          <a:xfrm>
            <a:off x="3765550" y="2667000"/>
            <a:ext cx="808038" cy="230188"/>
          </a:xfrm>
          <a:custGeom>
            <a:avLst/>
            <a:gdLst>
              <a:gd name="T0" fmla="*/ 0 w 509"/>
              <a:gd name="T1" fmla="*/ 144 h 145"/>
              <a:gd name="T2" fmla="*/ 0 w 509"/>
              <a:gd name="T3" fmla="*/ 0 h 145"/>
              <a:gd name="T4" fmla="*/ 508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21" name="Rectangle 14"/>
          <p:cNvSpPr>
            <a:spLocks noChangeArrowheads="1"/>
          </p:cNvSpPr>
          <p:nvPr/>
        </p:nvSpPr>
        <p:spPr bwMode="auto">
          <a:xfrm>
            <a:off x="3098800" y="29083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22" name="Freeform 15"/>
          <p:cNvSpPr>
            <a:spLocks/>
          </p:cNvSpPr>
          <p:nvPr/>
        </p:nvSpPr>
        <p:spPr bwMode="auto">
          <a:xfrm>
            <a:off x="2279650" y="2667000"/>
            <a:ext cx="1608138" cy="230188"/>
          </a:xfrm>
          <a:custGeom>
            <a:avLst/>
            <a:gdLst>
              <a:gd name="T0" fmla="*/ 0 w 1013"/>
              <a:gd name="T1" fmla="*/ 144 h 145"/>
              <a:gd name="T2" fmla="*/ 0 w 1013"/>
              <a:gd name="T3" fmla="*/ 0 h 145"/>
              <a:gd name="T4" fmla="*/ 1012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23" name="Rectangle 16"/>
          <p:cNvSpPr>
            <a:spLocks noChangeArrowheads="1"/>
          </p:cNvSpPr>
          <p:nvPr/>
        </p:nvSpPr>
        <p:spPr bwMode="auto">
          <a:xfrm>
            <a:off x="1651000" y="29083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24" name="Freeform 17"/>
          <p:cNvSpPr>
            <a:spLocks/>
          </p:cNvSpPr>
          <p:nvPr/>
        </p:nvSpPr>
        <p:spPr bwMode="auto">
          <a:xfrm>
            <a:off x="4572000" y="2667000"/>
            <a:ext cx="787400" cy="230188"/>
          </a:xfrm>
          <a:custGeom>
            <a:avLst/>
            <a:gdLst>
              <a:gd name="T0" fmla="*/ 495 w 496"/>
              <a:gd name="T1" fmla="*/ 144 h 145"/>
              <a:gd name="T2" fmla="*/ 495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25" name="Rectangle 18"/>
          <p:cNvSpPr>
            <a:spLocks noChangeArrowheads="1"/>
          </p:cNvSpPr>
          <p:nvPr/>
        </p:nvSpPr>
        <p:spPr bwMode="auto">
          <a:xfrm>
            <a:off x="4708525" y="29083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26" name="Freeform 19"/>
          <p:cNvSpPr>
            <a:spLocks/>
          </p:cNvSpPr>
          <p:nvPr/>
        </p:nvSpPr>
        <p:spPr bwMode="auto">
          <a:xfrm>
            <a:off x="5257800" y="26670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27" name="Rectangle 20"/>
          <p:cNvSpPr>
            <a:spLocks noChangeArrowheads="1"/>
          </p:cNvSpPr>
          <p:nvPr/>
        </p:nvSpPr>
        <p:spPr bwMode="auto">
          <a:xfrm>
            <a:off x="6194425" y="29083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28" name="Freeform 21"/>
          <p:cNvSpPr>
            <a:spLocks/>
          </p:cNvSpPr>
          <p:nvPr/>
        </p:nvSpPr>
        <p:spPr bwMode="auto">
          <a:xfrm>
            <a:off x="795338" y="1600200"/>
            <a:ext cx="1606550" cy="230188"/>
          </a:xfrm>
          <a:custGeom>
            <a:avLst/>
            <a:gdLst>
              <a:gd name="T0" fmla="*/ 0 w 1012"/>
              <a:gd name="T1" fmla="*/ 144 h 145"/>
              <a:gd name="T2" fmla="*/ 0 w 1012"/>
              <a:gd name="T3" fmla="*/ 0 h 145"/>
              <a:gd name="T4" fmla="*/ 1011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29" name="Rectangle 22"/>
          <p:cNvSpPr>
            <a:spLocks noChangeArrowheads="1"/>
          </p:cNvSpPr>
          <p:nvPr/>
        </p:nvSpPr>
        <p:spPr bwMode="auto">
          <a:xfrm>
            <a:off x="165100" y="18415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30" name="Freeform 23"/>
          <p:cNvSpPr>
            <a:spLocks/>
          </p:cNvSpPr>
          <p:nvPr/>
        </p:nvSpPr>
        <p:spPr bwMode="auto">
          <a:xfrm>
            <a:off x="6705600" y="16002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31" name="Rectangle 24"/>
          <p:cNvSpPr>
            <a:spLocks noChangeArrowheads="1"/>
          </p:cNvSpPr>
          <p:nvPr/>
        </p:nvSpPr>
        <p:spPr bwMode="auto">
          <a:xfrm>
            <a:off x="7642225" y="18415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32" name="Freeform 25"/>
          <p:cNvSpPr>
            <a:spLocks/>
          </p:cNvSpPr>
          <p:nvPr/>
        </p:nvSpPr>
        <p:spPr bwMode="auto">
          <a:xfrm>
            <a:off x="806450" y="2667000"/>
            <a:ext cx="1633538" cy="230188"/>
          </a:xfrm>
          <a:custGeom>
            <a:avLst/>
            <a:gdLst>
              <a:gd name="T0" fmla="*/ 0 w 1029"/>
              <a:gd name="T1" fmla="*/ 144 h 145"/>
              <a:gd name="T2" fmla="*/ 0 w 1029"/>
              <a:gd name="T3" fmla="*/ 0 h 145"/>
              <a:gd name="T4" fmla="*/ 1028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33" name="Rectangle 26"/>
          <p:cNvSpPr>
            <a:spLocks noChangeArrowheads="1"/>
          </p:cNvSpPr>
          <p:nvPr/>
        </p:nvSpPr>
        <p:spPr bwMode="auto">
          <a:xfrm>
            <a:off x="165100" y="2908300"/>
            <a:ext cx="1281113"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34" name="Freeform 27"/>
          <p:cNvSpPr>
            <a:spLocks/>
          </p:cNvSpPr>
          <p:nvPr/>
        </p:nvSpPr>
        <p:spPr bwMode="auto">
          <a:xfrm>
            <a:off x="6781800" y="2667000"/>
            <a:ext cx="1514475" cy="230188"/>
          </a:xfrm>
          <a:custGeom>
            <a:avLst/>
            <a:gdLst>
              <a:gd name="T0" fmla="*/ 953 w 954"/>
              <a:gd name="T1" fmla="*/ 144 h 145"/>
              <a:gd name="T2" fmla="*/ 953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35" name="Rectangle 28"/>
          <p:cNvSpPr>
            <a:spLocks noChangeArrowheads="1"/>
          </p:cNvSpPr>
          <p:nvPr/>
        </p:nvSpPr>
        <p:spPr bwMode="auto">
          <a:xfrm>
            <a:off x="7686675" y="2908300"/>
            <a:ext cx="12160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36" name="Freeform 29"/>
          <p:cNvSpPr>
            <a:spLocks/>
          </p:cNvSpPr>
          <p:nvPr/>
        </p:nvSpPr>
        <p:spPr bwMode="auto">
          <a:xfrm>
            <a:off x="3786188" y="3733800"/>
            <a:ext cx="787400" cy="230188"/>
          </a:xfrm>
          <a:custGeom>
            <a:avLst/>
            <a:gdLst>
              <a:gd name="T0" fmla="*/ 0 w 496"/>
              <a:gd name="T1" fmla="*/ 144 h 145"/>
              <a:gd name="T2" fmla="*/ 0 w 496"/>
              <a:gd name="T3" fmla="*/ 0 h 145"/>
              <a:gd name="T4" fmla="*/ 495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37" name="Rectangle 30"/>
          <p:cNvSpPr>
            <a:spLocks noChangeArrowheads="1"/>
          </p:cNvSpPr>
          <p:nvPr/>
        </p:nvSpPr>
        <p:spPr bwMode="auto">
          <a:xfrm>
            <a:off x="3136900" y="39751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38" name="Freeform 31"/>
          <p:cNvSpPr>
            <a:spLocks/>
          </p:cNvSpPr>
          <p:nvPr/>
        </p:nvSpPr>
        <p:spPr bwMode="auto">
          <a:xfrm>
            <a:off x="2254250" y="3733800"/>
            <a:ext cx="1633538" cy="230188"/>
          </a:xfrm>
          <a:custGeom>
            <a:avLst/>
            <a:gdLst>
              <a:gd name="T0" fmla="*/ 0 w 1029"/>
              <a:gd name="T1" fmla="*/ 144 h 145"/>
              <a:gd name="T2" fmla="*/ 0 w 1029"/>
              <a:gd name="T3" fmla="*/ 0 h 145"/>
              <a:gd name="T4" fmla="*/ 1028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39" name="Rectangle 32"/>
          <p:cNvSpPr>
            <a:spLocks noChangeArrowheads="1"/>
          </p:cNvSpPr>
          <p:nvPr/>
        </p:nvSpPr>
        <p:spPr bwMode="auto">
          <a:xfrm>
            <a:off x="1612900" y="3975100"/>
            <a:ext cx="12795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40" name="Freeform 33"/>
          <p:cNvSpPr>
            <a:spLocks/>
          </p:cNvSpPr>
          <p:nvPr/>
        </p:nvSpPr>
        <p:spPr bwMode="auto">
          <a:xfrm>
            <a:off x="4572000" y="3733800"/>
            <a:ext cx="787400" cy="230188"/>
          </a:xfrm>
          <a:custGeom>
            <a:avLst/>
            <a:gdLst>
              <a:gd name="T0" fmla="*/ 495 w 496"/>
              <a:gd name="T1" fmla="*/ 144 h 145"/>
              <a:gd name="T2" fmla="*/ 495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41" name="Rectangle 34"/>
          <p:cNvSpPr>
            <a:spLocks noChangeArrowheads="1"/>
          </p:cNvSpPr>
          <p:nvPr/>
        </p:nvSpPr>
        <p:spPr bwMode="auto">
          <a:xfrm>
            <a:off x="4708525" y="39751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42" name="Freeform 35"/>
          <p:cNvSpPr>
            <a:spLocks/>
          </p:cNvSpPr>
          <p:nvPr/>
        </p:nvSpPr>
        <p:spPr bwMode="auto">
          <a:xfrm>
            <a:off x="5257800" y="37338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43" name="Rectangle 36"/>
          <p:cNvSpPr>
            <a:spLocks noChangeArrowheads="1"/>
          </p:cNvSpPr>
          <p:nvPr/>
        </p:nvSpPr>
        <p:spPr bwMode="auto">
          <a:xfrm>
            <a:off x="6194425" y="39751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44" name="Freeform 37"/>
          <p:cNvSpPr>
            <a:spLocks/>
          </p:cNvSpPr>
          <p:nvPr/>
        </p:nvSpPr>
        <p:spPr bwMode="auto">
          <a:xfrm>
            <a:off x="806450" y="3733800"/>
            <a:ext cx="1633538" cy="230188"/>
          </a:xfrm>
          <a:custGeom>
            <a:avLst/>
            <a:gdLst>
              <a:gd name="T0" fmla="*/ 0 w 1029"/>
              <a:gd name="T1" fmla="*/ 144 h 145"/>
              <a:gd name="T2" fmla="*/ 0 w 1029"/>
              <a:gd name="T3" fmla="*/ 0 h 145"/>
              <a:gd name="T4" fmla="*/ 1028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45" name="Rectangle 38"/>
          <p:cNvSpPr>
            <a:spLocks noChangeArrowheads="1"/>
          </p:cNvSpPr>
          <p:nvPr/>
        </p:nvSpPr>
        <p:spPr bwMode="auto">
          <a:xfrm>
            <a:off x="165100" y="3975100"/>
            <a:ext cx="12795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46" name="Freeform 39"/>
          <p:cNvSpPr>
            <a:spLocks/>
          </p:cNvSpPr>
          <p:nvPr/>
        </p:nvSpPr>
        <p:spPr bwMode="auto">
          <a:xfrm>
            <a:off x="6705600" y="37338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47" name="Rectangle 40"/>
          <p:cNvSpPr>
            <a:spLocks noChangeArrowheads="1"/>
          </p:cNvSpPr>
          <p:nvPr/>
        </p:nvSpPr>
        <p:spPr bwMode="auto">
          <a:xfrm>
            <a:off x="7642225" y="39751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48" name="Freeform 41"/>
          <p:cNvSpPr>
            <a:spLocks/>
          </p:cNvSpPr>
          <p:nvPr/>
        </p:nvSpPr>
        <p:spPr bwMode="auto">
          <a:xfrm>
            <a:off x="5334000" y="48006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49" name="Rectangle 42"/>
          <p:cNvSpPr>
            <a:spLocks noChangeArrowheads="1"/>
          </p:cNvSpPr>
          <p:nvPr/>
        </p:nvSpPr>
        <p:spPr bwMode="auto">
          <a:xfrm>
            <a:off x="6270625" y="50419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52" name="Freeform 45"/>
          <p:cNvSpPr>
            <a:spLocks/>
          </p:cNvSpPr>
          <p:nvPr/>
        </p:nvSpPr>
        <p:spPr bwMode="auto">
          <a:xfrm>
            <a:off x="2252663" y="4800600"/>
            <a:ext cx="1635125" cy="230188"/>
          </a:xfrm>
          <a:custGeom>
            <a:avLst/>
            <a:gdLst>
              <a:gd name="T0" fmla="*/ 0 w 1030"/>
              <a:gd name="T1" fmla="*/ 144 h 145"/>
              <a:gd name="T2" fmla="*/ 0 w 1030"/>
              <a:gd name="T3" fmla="*/ 0 h 145"/>
              <a:gd name="T4" fmla="*/ 1029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53" name="Rectangle 46"/>
          <p:cNvSpPr>
            <a:spLocks noChangeArrowheads="1"/>
          </p:cNvSpPr>
          <p:nvPr/>
        </p:nvSpPr>
        <p:spPr bwMode="auto">
          <a:xfrm>
            <a:off x="1524000" y="5029200"/>
            <a:ext cx="1281113"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54" name="Freeform 47"/>
          <p:cNvSpPr>
            <a:spLocks/>
          </p:cNvSpPr>
          <p:nvPr/>
        </p:nvSpPr>
        <p:spPr bwMode="auto">
          <a:xfrm>
            <a:off x="3765550" y="1600200"/>
            <a:ext cx="808038" cy="230188"/>
          </a:xfrm>
          <a:custGeom>
            <a:avLst/>
            <a:gdLst>
              <a:gd name="T0" fmla="*/ 0 w 509"/>
              <a:gd name="T1" fmla="*/ 144 h 145"/>
              <a:gd name="T2" fmla="*/ 0 w 509"/>
              <a:gd name="T3" fmla="*/ 0 h 145"/>
              <a:gd name="T4" fmla="*/ 508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55" name="Rectangle 48"/>
          <p:cNvSpPr>
            <a:spLocks noChangeArrowheads="1"/>
          </p:cNvSpPr>
          <p:nvPr/>
        </p:nvSpPr>
        <p:spPr bwMode="auto">
          <a:xfrm>
            <a:off x="3098800" y="18415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56" name="Freeform 49"/>
          <p:cNvSpPr>
            <a:spLocks/>
          </p:cNvSpPr>
          <p:nvPr/>
        </p:nvSpPr>
        <p:spPr bwMode="auto">
          <a:xfrm>
            <a:off x="3786188" y="4800600"/>
            <a:ext cx="787400" cy="230188"/>
          </a:xfrm>
          <a:custGeom>
            <a:avLst/>
            <a:gdLst>
              <a:gd name="T0" fmla="*/ 0 w 496"/>
              <a:gd name="T1" fmla="*/ 144 h 145"/>
              <a:gd name="T2" fmla="*/ 0 w 496"/>
              <a:gd name="T3" fmla="*/ 0 h 145"/>
              <a:gd name="T4" fmla="*/ 495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57" name="Rectangle 50"/>
          <p:cNvSpPr>
            <a:spLocks noChangeArrowheads="1"/>
          </p:cNvSpPr>
          <p:nvPr/>
        </p:nvSpPr>
        <p:spPr bwMode="auto">
          <a:xfrm>
            <a:off x="3136900" y="50419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58" name="Freeform 51"/>
          <p:cNvSpPr>
            <a:spLocks/>
          </p:cNvSpPr>
          <p:nvPr/>
        </p:nvSpPr>
        <p:spPr bwMode="auto">
          <a:xfrm>
            <a:off x="4572000" y="4800600"/>
            <a:ext cx="787400" cy="230188"/>
          </a:xfrm>
          <a:custGeom>
            <a:avLst/>
            <a:gdLst>
              <a:gd name="T0" fmla="*/ 495 w 496"/>
              <a:gd name="T1" fmla="*/ 144 h 145"/>
              <a:gd name="T2" fmla="*/ 495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59" name="Rectangle 52"/>
          <p:cNvSpPr>
            <a:spLocks noChangeArrowheads="1"/>
          </p:cNvSpPr>
          <p:nvPr/>
        </p:nvSpPr>
        <p:spPr bwMode="auto">
          <a:xfrm>
            <a:off x="4708525" y="50419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61" name="Line 54"/>
          <p:cNvSpPr>
            <a:spLocks noChangeShapeType="1"/>
          </p:cNvSpPr>
          <p:nvPr/>
        </p:nvSpPr>
        <p:spPr bwMode="auto">
          <a:xfrm>
            <a:off x="2971800" y="5867400"/>
            <a:ext cx="3352800" cy="0"/>
          </a:xfrm>
          <a:prstGeom prst="line">
            <a:avLst/>
          </a:prstGeom>
          <a:noFill/>
          <a:ln w="12700">
            <a:solidFill>
              <a:schemeClr val="bg2"/>
            </a:solidFill>
            <a:round/>
            <a:headEnd/>
            <a:tailEnd/>
          </a:ln>
        </p:spPr>
        <p:txBody>
          <a:bodyPr wrap="none" anchor="ctr"/>
          <a:lstStyle/>
          <a:p>
            <a:endParaRPr lang="en-US"/>
          </a:p>
        </p:txBody>
      </p:sp>
      <p:sp>
        <p:nvSpPr>
          <p:cNvPr id="657462" name="Line 55"/>
          <p:cNvSpPr>
            <a:spLocks noChangeShapeType="1"/>
          </p:cNvSpPr>
          <p:nvPr/>
        </p:nvSpPr>
        <p:spPr bwMode="auto">
          <a:xfrm>
            <a:off x="4572000" y="5867400"/>
            <a:ext cx="0" cy="152400"/>
          </a:xfrm>
          <a:prstGeom prst="line">
            <a:avLst/>
          </a:prstGeom>
          <a:noFill/>
          <a:ln w="12700">
            <a:solidFill>
              <a:schemeClr val="bg2"/>
            </a:solidFill>
            <a:round/>
            <a:headEnd/>
            <a:tailEnd/>
          </a:ln>
        </p:spPr>
        <p:txBody>
          <a:bodyPr wrap="none" anchor="ctr"/>
          <a:lstStyle/>
          <a:p>
            <a:endParaRPr lang="en-US"/>
          </a:p>
        </p:txBody>
      </p:sp>
      <p:sp>
        <p:nvSpPr>
          <p:cNvPr id="657463" name="Line 56"/>
          <p:cNvSpPr>
            <a:spLocks noChangeShapeType="1"/>
          </p:cNvSpPr>
          <p:nvPr/>
        </p:nvSpPr>
        <p:spPr bwMode="auto">
          <a:xfrm>
            <a:off x="2971800" y="5867400"/>
            <a:ext cx="0" cy="152400"/>
          </a:xfrm>
          <a:prstGeom prst="line">
            <a:avLst/>
          </a:prstGeom>
          <a:noFill/>
          <a:ln w="12700">
            <a:solidFill>
              <a:schemeClr val="bg2"/>
            </a:solidFill>
            <a:round/>
            <a:headEnd/>
            <a:tailEnd/>
          </a:ln>
        </p:spPr>
        <p:txBody>
          <a:bodyPr wrap="none" anchor="ctr"/>
          <a:lstStyle/>
          <a:p>
            <a:endParaRPr lang="en-US"/>
          </a:p>
        </p:txBody>
      </p:sp>
      <p:sp>
        <p:nvSpPr>
          <p:cNvPr id="657464" name="Line 57"/>
          <p:cNvSpPr>
            <a:spLocks noChangeShapeType="1"/>
          </p:cNvSpPr>
          <p:nvPr/>
        </p:nvSpPr>
        <p:spPr bwMode="auto">
          <a:xfrm>
            <a:off x="6324600" y="5867400"/>
            <a:ext cx="0" cy="152400"/>
          </a:xfrm>
          <a:prstGeom prst="line">
            <a:avLst/>
          </a:prstGeom>
          <a:noFill/>
          <a:ln w="12700">
            <a:solidFill>
              <a:schemeClr val="bg2"/>
            </a:solidFill>
            <a:round/>
            <a:headEnd/>
            <a:tailEnd/>
          </a:ln>
        </p:spPr>
        <p:txBody>
          <a:bodyPr wrap="none" anchor="ctr"/>
          <a:lstStyle/>
          <a:p>
            <a:endParaRPr lang="en-US"/>
          </a:p>
        </p:txBody>
      </p:sp>
      <p:sp>
        <p:nvSpPr>
          <p:cNvPr id="657465" name="Rectangle 58"/>
          <p:cNvSpPr>
            <a:spLocks noChangeArrowheads="1"/>
          </p:cNvSpPr>
          <p:nvPr/>
        </p:nvSpPr>
        <p:spPr bwMode="auto">
          <a:xfrm>
            <a:off x="7696200" y="5029200"/>
            <a:ext cx="1143000" cy="8382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endParaRPr lang="en-US" sz="1000" b="1">
              <a:solidFill>
                <a:srgbClr val="000000"/>
              </a:solidFill>
            </a:endParaRPr>
          </a:p>
        </p:txBody>
      </p:sp>
      <p:sp>
        <p:nvSpPr>
          <p:cNvPr id="657466" name="Rectangle 59"/>
          <p:cNvSpPr>
            <a:spLocks noChangeArrowheads="1"/>
          </p:cNvSpPr>
          <p:nvPr/>
        </p:nvSpPr>
        <p:spPr bwMode="auto">
          <a:xfrm>
            <a:off x="228600" y="5029200"/>
            <a:ext cx="1184275" cy="7620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dirty="0">
                <a:solidFill>
                  <a:srgbClr val="000000"/>
                </a:solidFill>
              </a:rPr>
              <a:t>National </a:t>
            </a:r>
            <a:r>
              <a:rPr lang="en-US" sz="1000" b="1" dirty="0" smtClean="0">
                <a:solidFill>
                  <a:srgbClr val="000000"/>
                </a:solidFill>
              </a:rPr>
              <a:t>Institute</a:t>
            </a:r>
          </a:p>
          <a:p>
            <a:pPr algn="ctr" eaLnBrk="0" hangingPunct="0"/>
            <a:r>
              <a:rPr lang="en-US" sz="1000" b="1" dirty="0" smtClean="0">
                <a:solidFill>
                  <a:srgbClr val="000000"/>
                </a:solidFill>
              </a:rPr>
              <a:t> on Minority </a:t>
            </a:r>
            <a:r>
              <a:rPr lang="en-US" sz="1000" b="1" dirty="0">
                <a:solidFill>
                  <a:srgbClr val="000000"/>
                </a:solidFill>
              </a:rPr>
              <a:t>Health </a:t>
            </a:r>
          </a:p>
          <a:p>
            <a:pPr algn="ctr" eaLnBrk="0" hangingPunct="0"/>
            <a:r>
              <a:rPr lang="en-US" sz="1000" b="1" dirty="0">
                <a:solidFill>
                  <a:srgbClr val="000000"/>
                </a:solidFill>
              </a:rPr>
              <a:t>and Health </a:t>
            </a:r>
          </a:p>
          <a:p>
            <a:pPr algn="ctr" eaLnBrk="0" hangingPunct="0"/>
            <a:r>
              <a:rPr lang="en-US" sz="1000" b="1" dirty="0">
                <a:solidFill>
                  <a:srgbClr val="000000"/>
                </a:solidFill>
              </a:rPr>
              <a:t>Disparities</a:t>
            </a:r>
          </a:p>
        </p:txBody>
      </p:sp>
      <p:sp>
        <p:nvSpPr>
          <p:cNvPr id="657467" name="Freeform 60"/>
          <p:cNvSpPr>
            <a:spLocks/>
          </p:cNvSpPr>
          <p:nvPr/>
        </p:nvSpPr>
        <p:spPr bwMode="auto">
          <a:xfrm>
            <a:off x="6858000" y="4800600"/>
            <a:ext cx="1568450" cy="230188"/>
          </a:xfrm>
          <a:custGeom>
            <a:avLst/>
            <a:gdLst>
              <a:gd name="T0" fmla="*/ 987 w 988"/>
              <a:gd name="T1" fmla="*/ 144 h 145"/>
              <a:gd name="T2" fmla="*/ 98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sp>
        <p:nvSpPr>
          <p:cNvPr id="657468" name="Freeform 61"/>
          <p:cNvSpPr>
            <a:spLocks/>
          </p:cNvSpPr>
          <p:nvPr/>
        </p:nvSpPr>
        <p:spPr bwMode="auto">
          <a:xfrm>
            <a:off x="609600" y="4800600"/>
            <a:ext cx="1633538" cy="230188"/>
          </a:xfrm>
          <a:custGeom>
            <a:avLst/>
            <a:gdLst>
              <a:gd name="T0" fmla="*/ 0 w 1029"/>
              <a:gd name="T1" fmla="*/ 144 h 145"/>
              <a:gd name="T2" fmla="*/ 0 w 1029"/>
              <a:gd name="T3" fmla="*/ 0 h 145"/>
              <a:gd name="T4" fmla="*/ 1028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CCFF"/>
          </a:solidFill>
          <a:ln w="25400" cap="rnd" cmpd="sng">
            <a:solidFill>
              <a:schemeClr val="bg2"/>
            </a:solidFill>
            <a:prstDash val="solid"/>
            <a:round/>
            <a:headEnd type="none" w="med" len="med"/>
            <a:tailEnd type="none" w="med" len="med"/>
          </a:ln>
        </p:spPr>
        <p:txBody>
          <a:bodyPr/>
          <a:lstStyle/>
          <a:p>
            <a:endParaRPr lang="en-US"/>
          </a:p>
        </p:txBody>
      </p:sp>
      <p:pic>
        <p:nvPicPr>
          <p:cNvPr id="657469" name="Picture 62" descr="nccam"/>
          <p:cNvPicPr>
            <a:picLocks noChangeAspect="1" noChangeArrowheads="1"/>
          </p:cNvPicPr>
          <p:nvPr/>
        </p:nvPicPr>
        <p:blipFill>
          <a:blip r:embed="rId3" cstate="print"/>
          <a:srcRect/>
          <a:stretch>
            <a:fillRect/>
          </a:stretch>
        </p:blipFill>
        <p:spPr bwMode="auto">
          <a:xfrm>
            <a:off x="1752600" y="5181600"/>
            <a:ext cx="800100" cy="400050"/>
          </a:xfrm>
          <a:prstGeom prst="rect">
            <a:avLst/>
          </a:prstGeom>
          <a:solidFill>
            <a:srgbClr val="FFCCFF"/>
          </a:solidFill>
          <a:ln w="9525">
            <a:noFill/>
            <a:miter lim="800000"/>
            <a:headEnd/>
            <a:tailEnd/>
          </a:ln>
        </p:spPr>
      </p:pic>
      <p:pic>
        <p:nvPicPr>
          <p:cNvPr id="657470" name="Picture 63" descr="nci"/>
          <p:cNvPicPr>
            <a:picLocks noChangeAspect="1" noChangeArrowheads="1"/>
          </p:cNvPicPr>
          <p:nvPr/>
        </p:nvPicPr>
        <p:blipFill>
          <a:blip r:embed="rId4" cstate="print"/>
          <a:srcRect/>
          <a:stretch>
            <a:fillRect/>
          </a:stretch>
        </p:blipFill>
        <p:spPr bwMode="auto">
          <a:xfrm>
            <a:off x="6400800" y="1905000"/>
            <a:ext cx="838200" cy="523875"/>
          </a:xfrm>
          <a:prstGeom prst="rect">
            <a:avLst/>
          </a:prstGeom>
          <a:solidFill>
            <a:srgbClr val="FFCCFF"/>
          </a:solidFill>
          <a:ln w="9525">
            <a:noFill/>
            <a:miter lim="800000"/>
            <a:headEnd/>
            <a:tailEnd/>
          </a:ln>
        </p:spPr>
      </p:pic>
      <p:pic>
        <p:nvPicPr>
          <p:cNvPr id="657471" name="Picture 64" descr="nei"/>
          <p:cNvPicPr>
            <a:picLocks noChangeAspect="1" noChangeArrowheads="1"/>
          </p:cNvPicPr>
          <p:nvPr/>
        </p:nvPicPr>
        <p:blipFill>
          <a:blip r:embed="rId5" cstate="print"/>
          <a:srcRect/>
          <a:stretch>
            <a:fillRect/>
          </a:stretch>
        </p:blipFill>
        <p:spPr bwMode="auto">
          <a:xfrm>
            <a:off x="8001000" y="2971800"/>
            <a:ext cx="503238" cy="446088"/>
          </a:xfrm>
          <a:prstGeom prst="rect">
            <a:avLst/>
          </a:prstGeom>
          <a:solidFill>
            <a:srgbClr val="FFCCFF"/>
          </a:solidFill>
          <a:ln w="9525">
            <a:noFill/>
            <a:miter lim="800000"/>
            <a:headEnd/>
            <a:tailEnd/>
          </a:ln>
        </p:spPr>
      </p:pic>
      <p:pic>
        <p:nvPicPr>
          <p:cNvPr id="657472" name="Picture 65" descr="newninds"/>
          <p:cNvPicPr>
            <a:picLocks noChangeAspect="1" noChangeArrowheads="1"/>
          </p:cNvPicPr>
          <p:nvPr/>
        </p:nvPicPr>
        <p:blipFill>
          <a:blip r:embed="rId6" cstate="print"/>
          <a:srcRect/>
          <a:stretch>
            <a:fillRect/>
          </a:stretch>
        </p:blipFill>
        <p:spPr bwMode="auto">
          <a:xfrm>
            <a:off x="6477000" y="3962400"/>
            <a:ext cx="571500" cy="639763"/>
          </a:xfrm>
          <a:prstGeom prst="rect">
            <a:avLst/>
          </a:prstGeom>
          <a:solidFill>
            <a:srgbClr val="FFCCFF"/>
          </a:solidFill>
          <a:ln w="9525">
            <a:noFill/>
            <a:miter lim="800000"/>
            <a:headEnd/>
            <a:tailEnd/>
          </a:ln>
        </p:spPr>
      </p:pic>
      <p:pic>
        <p:nvPicPr>
          <p:cNvPr id="657473" name="Picture 66" descr="nhgri"/>
          <p:cNvPicPr>
            <a:picLocks noChangeAspect="1" noChangeArrowheads="1"/>
          </p:cNvPicPr>
          <p:nvPr/>
        </p:nvPicPr>
        <p:blipFill>
          <a:blip r:embed="rId7" cstate="print"/>
          <a:srcRect/>
          <a:stretch>
            <a:fillRect/>
          </a:stretch>
        </p:blipFill>
        <p:spPr bwMode="auto">
          <a:xfrm>
            <a:off x="3429000" y="4038600"/>
            <a:ext cx="514350" cy="514350"/>
          </a:xfrm>
          <a:prstGeom prst="rect">
            <a:avLst/>
          </a:prstGeom>
          <a:solidFill>
            <a:srgbClr val="FFCCFF"/>
          </a:solidFill>
          <a:ln w="9525">
            <a:noFill/>
            <a:miter lim="800000"/>
            <a:headEnd/>
            <a:tailEnd/>
          </a:ln>
        </p:spPr>
      </p:pic>
      <p:pic>
        <p:nvPicPr>
          <p:cNvPr id="657474" name="Picture 67" descr="nhlbi"/>
          <p:cNvPicPr>
            <a:picLocks noChangeAspect="1" noChangeArrowheads="1"/>
          </p:cNvPicPr>
          <p:nvPr/>
        </p:nvPicPr>
        <p:blipFill>
          <a:blip r:embed="rId8" cstate="print"/>
          <a:srcRect/>
          <a:stretch>
            <a:fillRect/>
          </a:stretch>
        </p:blipFill>
        <p:spPr bwMode="auto">
          <a:xfrm>
            <a:off x="1981200" y="4038600"/>
            <a:ext cx="514350" cy="457200"/>
          </a:xfrm>
          <a:prstGeom prst="rect">
            <a:avLst/>
          </a:prstGeom>
          <a:solidFill>
            <a:srgbClr val="FFCCFF"/>
          </a:solidFill>
          <a:ln w="9525">
            <a:noFill/>
            <a:miter lim="800000"/>
            <a:headEnd/>
            <a:tailEnd/>
          </a:ln>
        </p:spPr>
      </p:pic>
      <p:pic>
        <p:nvPicPr>
          <p:cNvPr id="657475" name="Picture 68" descr="nia"/>
          <p:cNvPicPr>
            <a:picLocks noChangeAspect="1" noChangeArrowheads="1"/>
          </p:cNvPicPr>
          <p:nvPr/>
        </p:nvPicPr>
        <p:blipFill>
          <a:blip r:embed="rId9" cstate="print"/>
          <a:srcRect/>
          <a:stretch>
            <a:fillRect/>
          </a:stretch>
        </p:blipFill>
        <p:spPr bwMode="auto">
          <a:xfrm>
            <a:off x="381000" y="1905000"/>
            <a:ext cx="685800" cy="479425"/>
          </a:xfrm>
          <a:prstGeom prst="rect">
            <a:avLst/>
          </a:prstGeom>
          <a:solidFill>
            <a:srgbClr val="FFCCFF"/>
          </a:solidFill>
          <a:ln w="9525">
            <a:noFill/>
            <a:miter lim="800000"/>
            <a:headEnd/>
            <a:tailEnd/>
          </a:ln>
        </p:spPr>
      </p:pic>
      <p:pic>
        <p:nvPicPr>
          <p:cNvPr id="657476" name="Picture 69" descr="niaa1"/>
          <p:cNvPicPr>
            <a:picLocks noChangeAspect="1" noChangeArrowheads="1"/>
          </p:cNvPicPr>
          <p:nvPr/>
        </p:nvPicPr>
        <p:blipFill>
          <a:blip r:embed="rId10" cstate="print"/>
          <a:srcRect/>
          <a:stretch>
            <a:fillRect/>
          </a:stretch>
        </p:blipFill>
        <p:spPr bwMode="auto">
          <a:xfrm>
            <a:off x="1828800" y="2057400"/>
            <a:ext cx="868363" cy="250825"/>
          </a:xfrm>
          <a:prstGeom prst="rect">
            <a:avLst/>
          </a:prstGeom>
          <a:solidFill>
            <a:srgbClr val="FFCCFF"/>
          </a:solidFill>
          <a:ln w="9525">
            <a:noFill/>
            <a:miter lim="800000"/>
            <a:headEnd/>
            <a:tailEnd/>
          </a:ln>
        </p:spPr>
      </p:pic>
      <p:pic>
        <p:nvPicPr>
          <p:cNvPr id="657477" name="Picture 70" descr="niaid"/>
          <p:cNvPicPr>
            <a:picLocks noChangeAspect="1" noChangeArrowheads="1"/>
          </p:cNvPicPr>
          <p:nvPr/>
        </p:nvPicPr>
        <p:blipFill>
          <a:blip r:embed="rId11" cstate="print"/>
          <a:srcRect/>
          <a:stretch>
            <a:fillRect/>
          </a:stretch>
        </p:blipFill>
        <p:spPr bwMode="auto">
          <a:xfrm>
            <a:off x="3505200" y="1905000"/>
            <a:ext cx="514350" cy="514350"/>
          </a:xfrm>
          <a:prstGeom prst="rect">
            <a:avLst/>
          </a:prstGeom>
          <a:solidFill>
            <a:srgbClr val="FFCCFF"/>
          </a:solidFill>
          <a:ln w="9525">
            <a:noFill/>
            <a:miter lim="800000"/>
            <a:headEnd/>
            <a:tailEnd/>
          </a:ln>
        </p:spPr>
      </p:pic>
      <p:pic>
        <p:nvPicPr>
          <p:cNvPr id="657478" name="Picture 71" descr="nibib"/>
          <p:cNvPicPr>
            <a:picLocks noChangeAspect="1" noChangeArrowheads="1"/>
          </p:cNvPicPr>
          <p:nvPr/>
        </p:nvPicPr>
        <p:blipFill>
          <a:blip r:embed="rId12" cstate="print"/>
          <a:srcRect/>
          <a:stretch>
            <a:fillRect/>
          </a:stretch>
        </p:blipFill>
        <p:spPr bwMode="auto">
          <a:xfrm>
            <a:off x="7772400" y="5334000"/>
            <a:ext cx="857250" cy="285750"/>
          </a:xfrm>
          <a:prstGeom prst="rect">
            <a:avLst/>
          </a:prstGeom>
          <a:solidFill>
            <a:srgbClr val="FFCCFF"/>
          </a:solidFill>
          <a:ln w="9525">
            <a:noFill/>
            <a:miter lim="800000"/>
            <a:headEnd/>
            <a:tailEnd/>
          </a:ln>
        </p:spPr>
      </p:pic>
      <p:pic>
        <p:nvPicPr>
          <p:cNvPr id="657479" name="Picture 72" descr="nichd"/>
          <p:cNvPicPr>
            <a:picLocks noChangeAspect="1" noChangeArrowheads="1"/>
          </p:cNvPicPr>
          <p:nvPr/>
        </p:nvPicPr>
        <p:blipFill>
          <a:blip r:embed="rId13" cstate="print"/>
          <a:srcRect/>
          <a:stretch>
            <a:fillRect/>
          </a:stretch>
        </p:blipFill>
        <p:spPr bwMode="auto">
          <a:xfrm>
            <a:off x="8001000" y="1905000"/>
            <a:ext cx="411163" cy="514350"/>
          </a:xfrm>
          <a:prstGeom prst="rect">
            <a:avLst/>
          </a:prstGeom>
          <a:solidFill>
            <a:srgbClr val="FFCCFF"/>
          </a:solidFill>
          <a:ln w="9525">
            <a:noFill/>
            <a:miter lim="800000"/>
            <a:headEnd/>
            <a:tailEnd/>
          </a:ln>
        </p:spPr>
      </p:pic>
      <p:pic>
        <p:nvPicPr>
          <p:cNvPr id="657480" name="Picture 73" descr="nida"/>
          <p:cNvPicPr>
            <a:picLocks noChangeAspect="1" noChangeArrowheads="1"/>
          </p:cNvPicPr>
          <p:nvPr/>
        </p:nvPicPr>
        <p:blipFill>
          <a:blip r:embed="rId14" cstate="print"/>
          <a:srcRect/>
          <a:stretch>
            <a:fillRect/>
          </a:stretch>
        </p:blipFill>
        <p:spPr bwMode="auto">
          <a:xfrm>
            <a:off x="4953000" y="2971800"/>
            <a:ext cx="685800" cy="446088"/>
          </a:xfrm>
          <a:prstGeom prst="rect">
            <a:avLst/>
          </a:prstGeom>
          <a:solidFill>
            <a:srgbClr val="FFCCFF"/>
          </a:solidFill>
          <a:ln w="9525">
            <a:noFill/>
            <a:miter lim="800000"/>
            <a:headEnd/>
            <a:tailEnd/>
          </a:ln>
        </p:spPr>
      </p:pic>
      <p:pic>
        <p:nvPicPr>
          <p:cNvPr id="657481" name="Picture 74" descr="nidcr"/>
          <p:cNvPicPr>
            <a:picLocks noChangeAspect="1" noChangeArrowheads="1"/>
          </p:cNvPicPr>
          <p:nvPr/>
        </p:nvPicPr>
        <p:blipFill>
          <a:blip r:embed="rId15" cstate="print"/>
          <a:srcRect/>
          <a:stretch>
            <a:fillRect/>
          </a:stretch>
        </p:blipFill>
        <p:spPr bwMode="auto">
          <a:xfrm>
            <a:off x="1981200" y="2971800"/>
            <a:ext cx="514350" cy="514350"/>
          </a:xfrm>
          <a:prstGeom prst="rect">
            <a:avLst/>
          </a:prstGeom>
          <a:solidFill>
            <a:srgbClr val="FFCCFF"/>
          </a:solidFill>
          <a:ln w="9525">
            <a:noFill/>
            <a:miter lim="800000"/>
            <a:headEnd/>
            <a:tailEnd/>
          </a:ln>
        </p:spPr>
      </p:pic>
      <p:pic>
        <p:nvPicPr>
          <p:cNvPr id="657482" name="Picture 75" descr="niddk"/>
          <p:cNvPicPr>
            <a:picLocks noChangeAspect="1" noChangeArrowheads="1"/>
          </p:cNvPicPr>
          <p:nvPr/>
        </p:nvPicPr>
        <p:blipFill>
          <a:blip r:embed="rId16" cstate="print"/>
          <a:srcRect/>
          <a:stretch>
            <a:fillRect/>
          </a:stretch>
        </p:blipFill>
        <p:spPr bwMode="auto">
          <a:xfrm>
            <a:off x="3505200" y="3048000"/>
            <a:ext cx="514350" cy="457200"/>
          </a:xfrm>
          <a:prstGeom prst="rect">
            <a:avLst/>
          </a:prstGeom>
          <a:solidFill>
            <a:srgbClr val="FFCCFF"/>
          </a:solidFill>
          <a:ln w="9525">
            <a:noFill/>
            <a:miter lim="800000"/>
            <a:headEnd/>
            <a:tailEnd/>
          </a:ln>
        </p:spPr>
      </p:pic>
      <p:pic>
        <p:nvPicPr>
          <p:cNvPr id="657483" name="Picture 76" descr="niehs"/>
          <p:cNvPicPr>
            <a:picLocks noChangeAspect="1" noChangeArrowheads="1"/>
          </p:cNvPicPr>
          <p:nvPr/>
        </p:nvPicPr>
        <p:blipFill>
          <a:blip r:embed="rId17" cstate="print"/>
          <a:srcRect/>
          <a:stretch>
            <a:fillRect/>
          </a:stretch>
        </p:blipFill>
        <p:spPr bwMode="auto">
          <a:xfrm>
            <a:off x="6477000" y="2895600"/>
            <a:ext cx="571500" cy="606425"/>
          </a:xfrm>
          <a:prstGeom prst="rect">
            <a:avLst/>
          </a:prstGeom>
          <a:solidFill>
            <a:srgbClr val="FFCCFF"/>
          </a:solidFill>
          <a:ln w="9525">
            <a:noFill/>
            <a:miter lim="800000"/>
            <a:headEnd/>
            <a:tailEnd/>
          </a:ln>
        </p:spPr>
      </p:pic>
      <p:pic>
        <p:nvPicPr>
          <p:cNvPr id="657484" name="Picture 77" descr="nigms-50"/>
          <p:cNvPicPr>
            <a:picLocks noChangeAspect="1" noChangeArrowheads="1"/>
          </p:cNvPicPr>
          <p:nvPr/>
        </p:nvPicPr>
        <p:blipFill>
          <a:blip r:embed="rId18" cstate="print"/>
          <a:srcRect/>
          <a:stretch>
            <a:fillRect/>
          </a:stretch>
        </p:blipFill>
        <p:spPr bwMode="auto">
          <a:xfrm>
            <a:off x="533400" y="4038600"/>
            <a:ext cx="571500" cy="571500"/>
          </a:xfrm>
          <a:prstGeom prst="rect">
            <a:avLst/>
          </a:prstGeom>
          <a:solidFill>
            <a:srgbClr val="FFCCFF"/>
          </a:solidFill>
          <a:ln w="9525">
            <a:noFill/>
            <a:miter lim="800000"/>
            <a:headEnd/>
            <a:tailEnd/>
          </a:ln>
        </p:spPr>
      </p:pic>
      <p:pic>
        <p:nvPicPr>
          <p:cNvPr id="657485" name="Picture 78" descr="nimh"/>
          <p:cNvPicPr>
            <a:picLocks noChangeAspect="1" noChangeArrowheads="1"/>
          </p:cNvPicPr>
          <p:nvPr/>
        </p:nvPicPr>
        <p:blipFill>
          <a:blip r:embed="rId19" cstate="print"/>
          <a:srcRect/>
          <a:stretch>
            <a:fillRect/>
          </a:stretch>
        </p:blipFill>
        <p:spPr bwMode="auto">
          <a:xfrm>
            <a:off x="5105400" y="4038600"/>
            <a:ext cx="571500" cy="434975"/>
          </a:xfrm>
          <a:prstGeom prst="rect">
            <a:avLst/>
          </a:prstGeom>
          <a:solidFill>
            <a:srgbClr val="FFCCFF"/>
          </a:solidFill>
          <a:ln w="9525">
            <a:noFill/>
            <a:miter lim="800000"/>
            <a:headEnd/>
            <a:tailEnd/>
          </a:ln>
        </p:spPr>
      </p:pic>
      <p:pic>
        <p:nvPicPr>
          <p:cNvPr id="657486" name="Picture 79" descr="ninr"/>
          <p:cNvPicPr>
            <a:picLocks noChangeAspect="1" noChangeArrowheads="1"/>
          </p:cNvPicPr>
          <p:nvPr/>
        </p:nvPicPr>
        <p:blipFill>
          <a:blip r:embed="rId20" cstate="print"/>
          <a:srcRect/>
          <a:stretch>
            <a:fillRect/>
          </a:stretch>
        </p:blipFill>
        <p:spPr bwMode="auto">
          <a:xfrm>
            <a:off x="7848600" y="4038600"/>
            <a:ext cx="720725" cy="503238"/>
          </a:xfrm>
          <a:prstGeom prst="rect">
            <a:avLst/>
          </a:prstGeom>
          <a:solidFill>
            <a:srgbClr val="FFCCFF"/>
          </a:solidFill>
          <a:ln w="9525">
            <a:noFill/>
            <a:miter lim="800000"/>
            <a:headEnd/>
            <a:tailEnd/>
          </a:ln>
        </p:spPr>
      </p:pic>
      <p:pic>
        <p:nvPicPr>
          <p:cNvPr id="657487" name="Picture 80" descr="nlm"/>
          <p:cNvPicPr>
            <a:picLocks noChangeAspect="1" noChangeArrowheads="1"/>
          </p:cNvPicPr>
          <p:nvPr/>
        </p:nvPicPr>
        <p:blipFill>
          <a:blip r:embed="rId21" cstate="print"/>
          <a:srcRect/>
          <a:stretch>
            <a:fillRect/>
          </a:stretch>
        </p:blipFill>
        <p:spPr bwMode="auto">
          <a:xfrm>
            <a:off x="6629400" y="5105400"/>
            <a:ext cx="571500" cy="571500"/>
          </a:xfrm>
          <a:prstGeom prst="rect">
            <a:avLst/>
          </a:prstGeom>
          <a:solidFill>
            <a:srgbClr val="FFCCFF"/>
          </a:solidFill>
          <a:ln w="9525">
            <a:noFill/>
            <a:miter lim="800000"/>
            <a:headEnd/>
            <a:tailEnd/>
          </a:ln>
        </p:spPr>
      </p:pic>
      <p:pic>
        <p:nvPicPr>
          <p:cNvPr id="657488" name="Picture 81" descr="ncrr"/>
          <p:cNvPicPr>
            <a:picLocks noChangeAspect="1" noChangeArrowheads="1"/>
          </p:cNvPicPr>
          <p:nvPr/>
        </p:nvPicPr>
        <p:blipFill>
          <a:blip r:embed="rId22" cstate="print"/>
          <a:srcRect/>
          <a:stretch>
            <a:fillRect/>
          </a:stretch>
        </p:blipFill>
        <p:spPr bwMode="auto">
          <a:xfrm>
            <a:off x="5105400" y="5105400"/>
            <a:ext cx="514350" cy="457200"/>
          </a:xfrm>
          <a:prstGeom prst="rect">
            <a:avLst/>
          </a:prstGeom>
          <a:solidFill>
            <a:srgbClr val="FFCCFF"/>
          </a:solidFill>
          <a:ln w="9525">
            <a:noFill/>
            <a:miter lim="800000"/>
            <a:headEnd/>
            <a:tailEnd/>
          </a:ln>
        </p:spPr>
      </p:pic>
      <p:pic>
        <p:nvPicPr>
          <p:cNvPr id="657489" name="Picture 82" descr="nidcd"/>
          <p:cNvPicPr>
            <a:picLocks noChangeAspect="1" noChangeArrowheads="1"/>
          </p:cNvPicPr>
          <p:nvPr/>
        </p:nvPicPr>
        <p:blipFill>
          <a:blip r:embed="rId23" cstate="print"/>
          <a:srcRect/>
          <a:stretch>
            <a:fillRect/>
          </a:stretch>
        </p:blipFill>
        <p:spPr bwMode="auto">
          <a:xfrm>
            <a:off x="457200" y="3048000"/>
            <a:ext cx="571500" cy="354013"/>
          </a:xfrm>
          <a:prstGeom prst="rect">
            <a:avLst/>
          </a:prstGeom>
          <a:solidFill>
            <a:srgbClr val="FFCCFF"/>
          </a:solidFill>
          <a:ln w="9525">
            <a:noFill/>
            <a:miter lim="800000"/>
            <a:headEnd/>
            <a:tailEnd/>
          </a:ln>
        </p:spPr>
      </p:pic>
      <p:pic>
        <p:nvPicPr>
          <p:cNvPr id="657490" name="Picture 83" descr="niams"/>
          <p:cNvPicPr>
            <a:picLocks noChangeAspect="1" noChangeArrowheads="1"/>
          </p:cNvPicPr>
          <p:nvPr/>
        </p:nvPicPr>
        <p:blipFill>
          <a:blip r:embed="rId24" cstate="print"/>
          <a:srcRect/>
          <a:stretch>
            <a:fillRect/>
          </a:stretch>
        </p:blipFill>
        <p:spPr bwMode="auto">
          <a:xfrm>
            <a:off x="5105400" y="1905000"/>
            <a:ext cx="536575" cy="492125"/>
          </a:xfrm>
          <a:prstGeom prst="rect">
            <a:avLst/>
          </a:prstGeom>
          <a:solidFill>
            <a:srgbClr val="FFCCFF"/>
          </a:solidFill>
          <a:ln w="9525">
            <a:noFill/>
            <a:miter lim="800000"/>
            <a:headEnd/>
            <a:tailEnd/>
          </a:ln>
        </p:spPr>
      </p:pic>
      <p:pic>
        <p:nvPicPr>
          <p:cNvPr id="657491" name="Picture 84" descr="cit"/>
          <p:cNvPicPr>
            <a:picLocks noChangeAspect="1" noChangeArrowheads="1"/>
          </p:cNvPicPr>
          <p:nvPr/>
        </p:nvPicPr>
        <p:blipFill>
          <a:blip r:embed="rId25" cstate="print"/>
          <a:srcRect/>
          <a:stretch>
            <a:fillRect/>
          </a:stretch>
        </p:blipFill>
        <p:spPr bwMode="auto">
          <a:xfrm>
            <a:off x="4343400" y="6172200"/>
            <a:ext cx="457200" cy="422275"/>
          </a:xfrm>
          <a:prstGeom prst="rect">
            <a:avLst/>
          </a:prstGeom>
          <a:solidFill>
            <a:srgbClr val="FFCCFF"/>
          </a:solidFill>
          <a:ln w="9525">
            <a:noFill/>
            <a:miter lim="800000"/>
            <a:headEnd/>
            <a:tailEnd/>
          </a:ln>
        </p:spPr>
      </p:pic>
      <p:pic>
        <p:nvPicPr>
          <p:cNvPr id="657492" name="Picture 85" descr="csr"/>
          <p:cNvPicPr>
            <a:picLocks noChangeAspect="1" noChangeArrowheads="1"/>
          </p:cNvPicPr>
          <p:nvPr/>
        </p:nvPicPr>
        <p:blipFill>
          <a:blip r:embed="rId26" cstate="print"/>
          <a:srcRect/>
          <a:stretch>
            <a:fillRect/>
          </a:stretch>
        </p:blipFill>
        <p:spPr bwMode="auto">
          <a:xfrm>
            <a:off x="5791200" y="6172200"/>
            <a:ext cx="914400" cy="334963"/>
          </a:xfrm>
          <a:prstGeom prst="rect">
            <a:avLst/>
          </a:prstGeom>
          <a:solidFill>
            <a:srgbClr val="FFCCFF"/>
          </a:solidFill>
          <a:ln w="9525">
            <a:noFill/>
            <a:miter lim="800000"/>
            <a:headEnd/>
            <a:tailEnd/>
          </a:ln>
        </p:spPr>
      </p:pic>
      <p:pic>
        <p:nvPicPr>
          <p:cNvPr id="657494" name="Picture 87" descr="fic"/>
          <p:cNvPicPr>
            <a:picLocks noChangeAspect="1" noChangeArrowheads="1"/>
          </p:cNvPicPr>
          <p:nvPr/>
        </p:nvPicPr>
        <p:blipFill>
          <a:blip r:embed="rId27" cstate="print"/>
          <a:srcRect/>
          <a:stretch>
            <a:fillRect/>
          </a:stretch>
        </p:blipFill>
        <p:spPr bwMode="auto">
          <a:xfrm>
            <a:off x="3505200" y="5105400"/>
            <a:ext cx="514350" cy="514350"/>
          </a:xfrm>
          <a:prstGeom prst="rect">
            <a:avLst/>
          </a:prstGeom>
          <a:solidFill>
            <a:srgbClr val="FFCCFF"/>
          </a:solidFill>
          <a:ln w="9525">
            <a:noFill/>
            <a:miter lim="800000"/>
            <a:headEnd/>
            <a:tailEnd/>
          </a:ln>
        </p:spPr>
      </p:pic>
      <p:sp>
        <p:nvSpPr>
          <p:cNvPr id="657495" name="Rectangle 88"/>
          <p:cNvSpPr>
            <a:spLocks noChangeArrowheads="1"/>
          </p:cNvSpPr>
          <p:nvPr/>
        </p:nvSpPr>
        <p:spPr bwMode="auto">
          <a:xfrm>
            <a:off x="1309688" y="304800"/>
            <a:ext cx="7532687" cy="533400"/>
          </a:xfrm>
          <a:prstGeom prst="rect">
            <a:avLst/>
          </a:prstGeom>
          <a:noFill/>
          <a:ln w="12700">
            <a:noFill/>
            <a:miter lim="800000"/>
            <a:headEnd/>
            <a:tailEnd/>
          </a:ln>
        </p:spPr>
        <p:txBody>
          <a:bodyPr wrap="none" lIns="90488" tIns="44450" rIns="90488" bIns="44450">
            <a:spAutoFit/>
          </a:bodyPr>
          <a:lstStyle/>
          <a:p>
            <a:pPr algn="r" eaLnBrk="0" hangingPunct="0">
              <a:lnSpc>
                <a:spcPct val="90000"/>
              </a:lnSpc>
            </a:pPr>
            <a:r>
              <a:rPr lang="en-US" sz="3200" b="1">
                <a:solidFill>
                  <a:schemeClr val="bg1"/>
                </a:solidFill>
                <a:latin typeface="Verdana" pitchFamily="34" charset="0"/>
              </a:rPr>
              <a:t>Organizational Structure of NIH</a:t>
            </a:r>
          </a:p>
        </p:txBody>
      </p:sp>
      <p:sp>
        <p:nvSpPr>
          <p:cNvPr id="657496" name="Rectangle 89"/>
          <p:cNvSpPr>
            <a:spLocks noChangeArrowheads="1"/>
          </p:cNvSpPr>
          <p:nvPr/>
        </p:nvSpPr>
        <p:spPr bwMode="auto">
          <a:xfrm>
            <a:off x="5638800" y="1066800"/>
            <a:ext cx="3421063" cy="457200"/>
          </a:xfrm>
          <a:prstGeom prst="rect">
            <a:avLst/>
          </a:prstGeom>
          <a:solidFill>
            <a:srgbClr val="FFCCFF"/>
          </a:solidFill>
          <a:ln w="12700">
            <a:noFill/>
            <a:miter lim="800000"/>
            <a:headEnd type="none" w="sm" len="sm"/>
            <a:tailEnd type="none" w="sm" len="sm"/>
          </a:ln>
        </p:spPr>
        <p:txBody>
          <a:bodyPr>
            <a:spAutoFit/>
          </a:bodyPr>
          <a:lstStyle/>
          <a:p>
            <a:pPr eaLnBrk="0" hangingPunct="0"/>
            <a:r>
              <a:rPr lang="en-US" sz="2400" b="1" dirty="0">
                <a:solidFill>
                  <a:srgbClr val="0000FF"/>
                </a:solidFill>
              </a:rPr>
              <a:t>http://www.nih.gov/icd</a:t>
            </a:r>
            <a:endParaRPr lang="en-US" sz="2400" dirty="0">
              <a:solidFill>
                <a:srgbClr val="0000FF"/>
              </a:solidFill>
              <a:latin typeface="Times New Roman" pitchFamily="18" charset="0"/>
            </a:endParaRPr>
          </a:p>
        </p:txBody>
      </p:sp>
      <p:sp>
        <p:nvSpPr>
          <p:cNvPr id="1238106" name="Rectangle 90"/>
          <p:cNvSpPr>
            <a:spLocks noChangeArrowheads="1"/>
          </p:cNvSpPr>
          <p:nvPr/>
        </p:nvSpPr>
        <p:spPr bwMode="auto">
          <a:xfrm>
            <a:off x="1663700" y="18542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on Alcohol Abuse</a:t>
            </a:r>
          </a:p>
          <a:p>
            <a:pPr algn="ctr" eaLnBrk="0" hangingPunct="0"/>
            <a:r>
              <a:rPr lang="en-US" sz="1000" b="1">
                <a:solidFill>
                  <a:srgbClr val="000000"/>
                </a:solidFill>
              </a:rPr>
              <a:t>and Alcoholism</a:t>
            </a:r>
          </a:p>
        </p:txBody>
      </p:sp>
      <p:sp>
        <p:nvSpPr>
          <p:cNvPr id="1238107" name="Rectangle 91"/>
          <p:cNvSpPr>
            <a:spLocks noChangeArrowheads="1"/>
          </p:cNvSpPr>
          <p:nvPr/>
        </p:nvSpPr>
        <p:spPr bwMode="auto">
          <a:xfrm>
            <a:off x="4721225" y="18542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Arthritis and</a:t>
            </a:r>
          </a:p>
          <a:p>
            <a:pPr algn="ctr" eaLnBrk="0" hangingPunct="0"/>
            <a:r>
              <a:rPr lang="en-US" sz="1000" b="1">
                <a:solidFill>
                  <a:srgbClr val="000000"/>
                </a:solidFill>
              </a:rPr>
              <a:t>Musculoskeletal</a:t>
            </a:r>
          </a:p>
          <a:p>
            <a:pPr algn="ctr" eaLnBrk="0" hangingPunct="0"/>
            <a:r>
              <a:rPr lang="en-US" sz="1000" b="1">
                <a:solidFill>
                  <a:srgbClr val="000000"/>
                </a:solidFill>
              </a:rPr>
              <a:t>and Skin Diseases</a:t>
            </a:r>
          </a:p>
        </p:txBody>
      </p:sp>
      <p:sp>
        <p:nvSpPr>
          <p:cNvPr id="1238108" name="Rectangle 92"/>
          <p:cNvSpPr>
            <a:spLocks noChangeArrowheads="1"/>
          </p:cNvSpPr>
          <p:nvPr/>
        </p:nvSpPr>
        <p:spPr bwMode="auto">
          <a:xfrm>
            <a:off x="6172200" y="18542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Cancer</a:t>
            </a:r>
          </a:p>
          <a:p>
            <a:pPr algn="ctr" eaLnBrk="0" hangingPunct="0"/>
            <a:r>
              <a:rPr lang="en-US" sz="1000" b="1">
                <a:solidFill>
                  <a:srgbClr val="000000"/>
                </a:solidFill>
              </a:rPr>
              <a:t>Institute</a:t>
            </a:r>
          </a:p>
        </p:txBody>
      </p:sp>
      <p:sp>
        <p:nvSpPr>
          <p:cNvPr id="1238109" name="Rectangle 93"/>
          <p:cNvSpPr>
            <a:spLocks noChangeArrowheads="1"/>
          </p:cNvSpPr>
          <p:nvPr/>
        </p:nvSpPr>
        <p:spPr bwMode="auto">
          <a:xfrm>
            <a:off x="152400" y="18542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on Aging</a:t>
            </a:r>
          </a:p>
        </p:txBody>
      </p:sp>
      <p:sp>
        <p:nvSpPr>
          <p:cNvPr id="1238110" name="Rectangle 94"/>
          <p:cNvSpPr>
            <a:spLocks noChangeArrowheads="1"/>
          </p:cNvSpPr>
          <p:nvPr/>
        </p:nvSpPr>
        <p:spPr bwMode="auto">
          <a:xfrm>
            <a:off x="7654925" y="18542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Child Health</a:t>
            </a:r>
          </a:p>
          <a:p>
            <a:pPr algn="ctr" eaLnBrk="0" hangingPunct="0"/>
            <a:r>
              <a:rPr lang="en-US" sz="1000" b="1">
                <a:solidFill>
                  <a:srgbClr val="000000"/>
                </a:solidFill>
              </a:rPr>
              <a:t>and Human</a:t>
            </a:r>
          </a:p>
          <a:p>
            <a:pPr algn="ctr" eaLnBrk="0" hangingPunct="0"/>
            <a:r>
              <a:rPr lang="en-US" sz="1000" b="1">
                <a:solidFill>
                  <a:srgbClr val="000000"/>
                </a:solidFill>
              </a:rPr>
              <a:t>Development</a:t>
            </a:r>
          </a:p>
        </p:txBody>
      </p:sp>
      <p:sp>
        <p:nvSpPr>
          <p:cNvPr id="1238111" name="Rectangle 95"/>
          <p:cNvSpPr>
            <a:spLocks noChangeArrowheads="1"/>
          </p:cNvSpPr>
          <p:nvPr/>
        </p:nvSpPr>
        <p:spPr bwMode="auto">
          <a:xfrm>
            <a:off x="3124200" y="18542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Allergy and</a:t>
            </a:r>
          </a:p>
          <a:p>
            <a:pPr algn="ctr" eaLnBrk="0" hangingPunct="0"/>
            <a:r>
              <a:rPr lang="en-US" sz="1000" b="1">
                <a:solidFill>
                  <a:srgbClr val="000000"/>
                </a:solidFill>
              </a:rPr>
              <a:t>Infectious Diseases</a:t>
            </a:r>
          </a:p>
        </p:txBody>
      </p:sp>
      <p:sp>
        <p:nvSpPr>
          <p:cNvPr id="1238112" name="Rectangle 96"/>
          <p:cNvSpPr>
            <a:spLocks noChangeArrowheads="1"/>
          </p:cNvSpPr>
          <p:nvPr/>
        </p:nvSpPr>
        <p:spPr bwMode="auto">
          <a:xfrm>
            <a:off x="3124200" y="29083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Diabetes and</a:t>
            </a:r>
          </a:p>
          <a:p>
            <a:pPr algn="ctr" eaLnBrk="0" hangingPunct="0"/>
            <a:r>
              <a:rPr lang="en-US" sz="1000" b="1">
                <a:solidFill>
                  <a:srgbClr val="000000"/>
                </a:solidFill>
              </a:rPr>
              <a:t>Digestive and</a:t>
            </a:r>
          </a:p>
          <a:p>
            <a:pPr algn="ctr" eaLnBrk="0" hangingPunct="0"/>
            <a:r>
              <a:rPr lang="en-US" sz="1000" b="1">
                <a:solidFill>
                  <a:srgbClr val="000000"/>
                </a:solidFill>
              </a:rPr>
              <a:t>Kidney Diseases</a:t>
            </a:r>
          </a:p>
        </p:txBody>
      </p:sp>
      <p:sp>
        <p:nvSpPr>
          <p:cNvPr id="1238113" name="Rectangle 97"/>
          <p:cNvSpPr>
            <a:spLocks noChangeArrowheads="1"/>
          </p:cNvSpPr>
          <p:nvPr/>
        </p:nvSpPr>
        <p:spPr bwMode="auto">
          <a:xfrm>
            <a:off x="1636713" y="2895600"/>
            <a:ext cx="1258887"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Dental and</a:t>
            </a:r>
          </a:p>
          <a:p>
            <a:pPr algn="ctr" eaLnBrk="0" hangingPunct="0"/>
            <a:r>
              <a:rPr lang="en-US" sz="1000" b="1">
                <a:solidFill>
                  <a:srgbClr val="000000"/>
                </a:solidFill>
              </a:rPr>
              <a:t>Craniofacial</a:t>
            </a:r>
          </a:p>
          <a:p>
            <a:pPr algn="ctr" eaLnBrk="0" hangingPunct="0"/>
            <a:r>
              <a:rPr lang="en-US" sz="1000" b="1">
                <a:solidFill>
                  <a:srgbClr val="000000"/>
                </a:solidFill>
              </a:rPr>
              <a:t>Research</a:t>
            </a:r>
          </a:p>
        </p:txBody>
      </p:sp>
      <p:sp>
        <p:nvSpPr>
          <p:cNvPr id="1238114" name="Rectangle 98"/>
          <p:cNvSpPr>
            <a:spLocks noChangeArrowheads="1"/>
          </p:cNvSpPr>
          <p:nvPr/>
        </p:nvSpPr>
        <p:spPr bwMode="auto">
          <a:xfrm>
            <a:off x="4695825" y="29083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on Drug Abuse</a:t>
            </a:r>
          </a:p>
        </p:txBody>
      </p:sp>
      <p:sp>
        <p:nvSpPr>
          <p:cNvPr id="1238115" name="Rectangle 99"/>
          <p:cNvSpPr>
            <a:spLocks noChangeArrowheads="1"/>
          </p:cNvSpPr>
          <p:nvPr/>
        </p:nvSpPr>
        <p:spPr bwMode="auto">
          <a:xfrm>
            <a:off x="6181725" y="29083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Environmental</a:t>
            </a:r>
          </a:p>
          <a:p>
            <a:pPr algn="ctr" eaLnBrk="0" hangingPunct="0"/>
            <a:r>
              <a:rPr lang="en-US" sz="1000" b="1">
                <a:solidFill>
                  <a:srgbClr val="000000"/>
                </a:solidFill>
              </a:rPr>
              <a:t> Health Sciences</a:t>
            </a:r>
          </a:p>
        </p:txBody>
      </p:sp>
      <p:sp>
        <p:nvSpPr>
          <p:cNvPr id="1238116" name="Rectangle 100"/>
          <p:cNvSpPr>
            <a:spLocks noChangeArrowheads="1"/>
          </p:cNvSpPr>
          <p:nvPr/>
        </p:nvSpPr>
        <p:spPr bwMode="auto">
          <a:xfrm>
            <a:off x="152400" y="2908300"/>
            <a:ext cx="1281113"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 on</a:t>
            </a:r>
          </a:p>
          <a:p>
            <a:pPr algn="ctr" eaLnBrk="0" hangingPunct="0"/>
            <a:r>
              <a:rPr lang="en-US" sz="1000" b="1">
                <a:solidFill>
                  <a:srgbClr val="000000"/>
                </a:solidFill>
              </a:rPr>
              <a:t>Deafness and Other</a:t>
            </a:r>
          </a:p>
          <a:p>
            <a:pPr algn="ctr" eaLnBrk="0" hangingPunct="0"/>
            <a:r>
              <a:rPr lang="en-US" sz="1000" b="1">
                <a:solidFill>
                  <a:srgbClr val="000000"/>
                </a:solidFill>
              </a:rPr>
              <a:t>Communication</a:t>
            </a:r>
          </a:p>
          <a:p>
            <a:pPr algn="ctr" eaLnBrk="0" hangingPunct="0"/>
            <a:r>
              <a:rPr lang="en-US" sz="1000" b="1">
                <a:solidFill>
                  <a:srgbClr val="000000"/>
                </a:solidFill>
              </a:rPr>
              <a:t>Disorders</a:t>
            </a:r>
          </a:p>
        </p:txBody>
      </p:sp>
      <p:sp>
        <p:nvSpPr>
          <p:cNvPr id="1238117" name="Rectangle 101"/>
          <p:cNvSpPr>
            <a:spLocks noChangeArrowheads="1"/>
          </p:cNvSpPr>
          <p:nvPr/>
        </p:nvSpPr>
        <p:spPr bwMode="auto">
          <a:xfrm>
            <a:off x="7673975" y="2908300"/>
            <a:ext cx="12160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Eye</a:t>
            </a:r>
          </a:p>
          <a:p>
            <a:pPr algn="ctr" eaLnBrk="0" hangingPunct="0"/>
            <a:r>
              <a:rPr lang="en-US" sz="1000" b="1">
                <a:solidFill>
                  <a:srgbClr val="000000"/>
                </a:solidFill>
              </a:rPr>
              <a:t>Institute</a:t>
            </a:r>
          </a:p>
        </p:txBody>
      </p:sp>
      <p:sp>
        <p:nvSpPr>
          <p:cNvPr id="1238118" name="Rectangle 102"/>
          <p:cNvSpPr>
            <a:spLocks noChangeArrowheads="1"/>
          </p:cNvSpPr>
          <p:nvPr/>
        </p:nvSpPr>
        <p:spPr bwMode="auto">
          <a:xfrm>
            <a:off x="3149600" y="39624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dirty="0">
                <a:solidFill>
                  <a:srgbClr val="000000"/>
                </a:solidFill>
              </a:rPr>
              <a:t>National Human</a:t>
            </a:r>
          </a:p>
          <a:p>
            <a:pPr algn="ctr" eaLnBrk="0" hangingPunct="0"/>
            <a:r>
              <a:rPr lang="en-US" sz="1000" b="1" dirty="0">
                <a:solidFill>
                  <a:srgbClr val="000000"/>
                </a:solidFill>
              </a:rPr>
              <a:t>Genome Research</a:t>
            </a:r>
          </a:p>
          <a:p>
            <a:pPr algn="ctr" eaLnBrk="0" hangingPunct="0"/>
            <a:r>
              <a:rPr lang="en-US" sz="1000" b="1" dirty="0">
                <a:solidFill>
                  <a:srgbClr val="000000"/>
                </a:solidFill>
              </a:rPr>
              <a:t>Institute</a:t>
            </a:r>
          </a:p>
        </p:txBody>
      </p:sp>
      <p:sp>
        <p:nvSpPr>
          <p:cNvPr id="1238119" name="Rectangle 103"/>
          <p:cNvSpPr>
            <a:spLocks noChangeArrowheads="1"/>
          </p:cNvSpPr>
          <p:nvPr/>
        </p:nvSpPr>
        <p:spPr bwMode="auto">
          <a:xfrm>
            <a:off x="1625600" y="3962400"/>
            <a:ext cx="12795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dirty="0">
                <a:solidFill>
                  <a:srgbClr val="000000"/>
                </a:solidFill>
              </a:rPr>
              <a:t>National Heart,</a:t>
            </a:r>
          </a:p>
          <a:p>
            <a:pPr algn="ctr" eaLnBrk="0" hangingPunct="0"/>
            <a:r>
              <a:rPr lang="en-US" sz="1000" b="1" dirty="0">
                <a:solidFill>
                  <a:srgbClr val="000000"/>
                </a:solidFill>
              </a:rPr>
              <a:t>Lung, and Blood</a:t>
            </a:r>
          </a:p>
          <a:p>
            <a:pPr algn="ctr" eaLnBrk="0" hangingPunct="0"/>
            <a:r>
              <a:rPr lang="en-US" sz="1000" b="1" dirty="0">
                <a:solidFill>
                  <a:srgbClr val="000000"/>
                </a:solidFill>
              </a:rPr>
              <a:t>Institute</a:t>
            </a:r>
          </a:p>
        </p:txBody>
      </p:sp>
      <p:sp>
        <p:nvSpPr>
          <p:cNvPr id="1238120" name="Rectangle 104"/>
          <p:cNvSpPr>
            <a:spLocks noChangeArrowheads="1"/>
          </p:cNvSpPr>
          <p:nvPr/>
        </p:nvSpPr>
        <p:spPr bwMode="auto">
          <a:xfrm>
            <a:off x="4721225" y="39624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Mental Health</a:t>
            </a:r>
          </a:p>
        </p:txBody>
      </p:sp>
      <p:sp>
        <p:nvSpPr>
          <p:cNvPr id="1238121" name="Rectangle 105"/>
          <p:cNvSpPr>
            <a:spLocks noChangeArrowheads="1"/>
          </p:cNvSpPr>
          <p:nvPr/>
        </p:nvSpPr>
        <p:spPr bwMode="auto">
          <a:xfrm>
            <a:off x="6207125" y="39624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Neurological</a:t>
            </a:r>
          </a:p>
          <a:p>
            <a:pPr algn="ctr" eaLnBrk="0" hangingPunct="0"/>
            <a:r>
              <a:rPr lang="en-US" sz="1000" b="1">
                <a:solidFill>
                  <a:srgbClr val="000000"/>
                </a:solidFill>
              </a:rPr>
              <a:t>Disorders and</a:t>
            </a:r>
          </a:p>
          <a:p>
            <a:pPr algn="ctr" eaLnBrk="0" hangingPunct="0"/>
            <a:r>
              <a:rPr lang="en-US" sz="1000" b="1">
                <a:solidFill>
                  <a:srgbClr val="000000"/>
                </a:solidFill>
              </a:rPr>
              <a:t>Stroke</a:t>
            </a:r>
          </a:p>
        </p:txBody>
      </p:sp>
      <p:sp>
        <p:nvSpPr>
          <p:cNvPr id="1238122" name="Rectangle 106"/>
          <p:cNvSpPr>
            <a:spLocks noChangeArrowheads="1"/>
          </p:cNvSpPr>
          <p:nvPr/>
        </p:nvSpPr>
        <p:spPr bwMode="auto">
          <a:xfrm>
            <a:off x="177800" y="3962400"/>
            <a:ext cx="127952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General</a:t>
            </a:r>
          </a:p>
          <a:p>
            <a:pPr algn="ctr" eaLnBrk="0" hangingPunct="0"/>
            <a:r>
              <a:rPr lang="en-US" sz="1000" b="1">
                <a:solidFill>
                  <a:srgbClr val="000000"/>
                </a:solidFill>
              </a:rPr>
              <a:t>Medical Sciences</a:t>
            </a:r>
          </a:p>
        </p:txBody>
      </p:sp>
      <p:sp>
        <p:nvSpPr>
          <p:cNvPr id="1238123" name="Rectangle 107"/>
          <p:cNvSpPr>
            <a:spLocks noChangeArrowheads="1"/>
          </p:cNvSpPr>
          <p:nvPr/>
        </p:nvSpPr>
        <p:spPr bwMode="auto">
          <a:xfrm>
            <a:off x="7620000" y="3962400"/>
            <a:ext cx="1295400" cy="6096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Nursing Research</a:t>
            </a:r>
          </a:p>
        </p:txBody>
      </p:sp>
      <p:sp>
        <p:nvSpPr>
          <p:cNvPr id="1238124" name="Rectangle 108"/>
          <p:cNvSpPr>
            <a:spLocks noChangeArrowheads="1"/>
          </p:cNvSpPr>
          <p:nvPr/>
        </p:nvSpPr>
        <p:spPr bwMode="auto">
          <a:xfrm>
            <a:off x="6270625" y="50546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Library</a:t>
            </a:r>
          </a:p>
          <a:p>
            <a:pPr algn="ctr" eaLnBrk="0" hangingPunct="0"/>
            <a:r>
              <a:rPr lang="en-US" sz="1000" b="1">
                <a:solidFill>
                  <a:srgbClr val="000000"/>
                </a:solidFill>
              </a:rPr>
              <a:t>of Medicine</a:t>
            </a:r>
          </a:p>
        </p:txBody>
      </p:sp>
      <p:sp>
        <p:nvSpPr>
          <p:cNvPr id="1238125" name="Rectangle 109"/>
          <p:cNvSpPr>
            <a:spLocks noChangeArrowheads="1"/>
          </p:cNvSpPr>
          <p:nvPr/>
        </p:nvSpPr>
        <p:spPr bwMode="auto">
          <a:xfrm>
            <a:off x="1524000" y="5041900"/>
            <a:ext cx="1281113" cy="6604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Center</a:t>
            </a:r>
          </a:p>
          <a:p>
            <a:pPr algn="ctr" eaLnBrk="0" hangingPunct="0"/>
            <a:r>
              <a:rPr lang="en-US" sz="1000" b="1">
                <a:solidFill>
                  <a:srgbClr val="000000"/>
                </a:solidFill>
              </a:rPr>
              <a:t>for Complementary</a:t>
            </a:r>
          </a:p>
          <a:p>
            <a:pPr algn="ctr" eaLnBrk="0" hangingPunct="0"/>
            <a:r>
              <a:rPr lang="en-US" sz="1000" b="1">
                <a:solidFill>
                  <a:srgbClr val="000000"/>
                </a:solidFill>
              </a:rPr>
              <a:t>and Alternative</a:t>
            </a:r>
          </a:p>
          <a:p>
            <a:pPr algn="ctr" eaLnBrk="0" hangingPunct="0"/>
            <a:r>
              <a:rPr lang="en-US" sz="1000" b="1">
                <a:solidFill>
                  <a:srgbClr val="000000"/>
                </a:solidFill>
              </a:rPr>
              <a:t>Medicine</a:t>
            </a:r>
          </a:p>
        </p:txBody>
      </p:sp>
      <p:sp>
        <p:nvSpPr>
          <p:cNvPr id="1238126" name="Rectangle 110"/>
          <p:cNvSpPr>
            <a:spLocks noChangeArrowheads="1"/>
          </p:cNvSpPr>
          <p:nvPr/>
        </p:nvSpPr>
        <p:spPr bwMode="auto">
          <a:xfrm>
            <a:off x="3136900" y="5054600"/>
            <a:ext cx="1298575" cy="660400"/>
          </a:xfrm>
          <a:prstGeom prst="rect">
            <a:avLst/>
          </a:prstGeom>
          <a:solidFill>
            <a:srgbClr val="FF66CC"/>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Fogarty</a:t>
            </a:r>
          </a:p>
          <a:p>
            <a:pPr algn="ctr" eaLnBrk="0" hangingPunct="0"/>
            <a:r>
              <a:rPr lang="en-US" sz="1000" b="1">
                <a:solidFill>
                  <a:srgbClr val="000000"/>
                </a:solidFill>
              </a:rPr>
              <a:t>International</a:t>
            </a:r>
          </a:p>
          <a:p>
            <a:pPr algn="ctr" eaLnBrk="0" hangingPunct="0"/>
            <a:r>
              <a:rPr lang="en-US" sz="1000" b="1">
                <a:solidFill>
                  <a:srgbClr val="000000"/>
                </a:solidFill>
              </a:rPr>
              <a:t>Center</a:t>
            </a:r>
          </a:p>
        </p:txBody>
      </p:sp>
      <p:sp>
        <p:nvSpPr>
          <p:cNvPr id="1238127" name="Rectangle 111"/>
          <p:cNvSpPr>
            <a:spLocks noChangeArrowheads="1"/>
          </p:cNvSpPr>
          <p:nvPr/>
        </p:nvSpPr>
        <p:spPr bwMode="auto">
          <a:xfrm>
            <a:off x="4648200" y="5054600"/>
            <a:ext cx="1447800" cy="660400"/>
          </a:xfrm>
          <a:prstGeom prst="rect">
            <a:avLst/>
          </a:prstGeom>
          <a:solidFill>
            <a:srgbClr val="FFCC81"/>
          </a:solidFill>
          <a:ln w="25400">
            <a:solidFill>
              <a:schemeClr val="bg2"/>
            </a:solidFill>
            <a:miter lim="800000"/>
            <a:headEnd/>
            <a:tailEnd/>
          </a:ln>
        </p:spPr>
        <p:txBody>
          <a:bodyPr wrap="none" lIns="90488" tIns="44450" rIns="90488" bIns="44450" anchor="ctr"/>
          <a:lstStyle/>
          <a:p>
            <a:pPr algn="ctr" eaLnBrk="0" hangingPunct="0"/>
            <a:r>
              <a:rPr lang="en-US" sz="1000" b="1" dirty="0">
                <a:solidFill>
                  <a:srgbClr val="000000"/>
                </a:solidFill>
              </a:rPr>
              <a:t>National Center</a:t>
            </a:r>
          </a:p>
          <a:p>
            <a:pPr algn="ctr" eaLnBrk="0" hangingPunct="0"/>
            <a:r>
              <a:rPr lang="en-US" sz="1000" b="1" dirty="0" smtClean="0"/>
              <a:t>for Advancing </a:t>
            </a:r>
          </a:p>
          <a:p>
            <a:pPr algn="ctr" eaLnBrk="0" hangingPunct="0"/>
            <a:r>
              <a:rPr lang="en-US" sz="1000" b="1" dirty="0" smtClean="0"/>
              <a:t>Translational Sciences</a:t>
            </a:r>
            <a:endParaRPr lang="en-US" sz="1000" b="1" dirty="0">
              <a:solidFill>
                <a:srgbClr val="000000"/>
              </a:solidFill>
            </a:endParaRPr>
          </a:p>
        </p:txBody>
      </p:sp>
      <p:sp>
        <p:nvSpPr>
          <p:cNvPr id="1238128" name="Rectangle 112"/>
          <p:cNvSpPr>
            <a:spLocks noChangeArrowheads="1"/>
          </p:cNvSpPr>
          <p:nvPr/>
        </p:nvSpPr>
        <p:spPr bwMode="auto">
          <a:xfrm>
            <a:off x="7696200" y="5029200"/>
            <a:ext cx="1143000" cy="8382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a:solidFill>
                  <a:srgbClr val="000000"/>
                </a:solidFill>
              </a:rPr>
              <a:t>National Institute</a:t>
            </a:r>
          </a:p>
          <a:p>
            <a:pPr algn="ctr" eaLnBrk="0" hangingPunct="0"/>
            <a:r>
              <a:rPr lang="en-US" sz="1000" b="1">
                <a:solidFill>
                  <a:srgbClr val="000000"/>
                </a:solidFill>
              </a:rPr>
              <a:t>of Biomedical </a:t>
            </a:r>
          </a:p>
          <a:p>
            <a:pPr algn="ctr" eaLnBrk="0" hangingPunct="0"/>
            <a:r>
              <a:rPr lang="en-US" sz="1000" b="1">
                <a:solidFill>
                  <a:srgbClr val="000000"/>
                </a:solidFill>
              </a:rPr>
              <a:t>Imaging </a:t>
            </a:r>
          </a:p>
          <a:p>
            <a:pPr algn="ctr" eaLnBrk="0" hangingPunct="0"/>
            <a:r>
              <a:rPr lang="en-US" sz="1000" b="1">
                <a:solidFill>
                  <a:srgbClr val="000000"/>
                </a:solidFill>
              </a:rPr>
              <a:t>and </a:t>
            </a:r>
          </a:p>
          <a:p>
            <a:pPr algn="ctr" eaLnBrk="0" hangingPunct="0"/>
            <a:r>
              <a:rPr lang="en-US" sz="1000" b="1">
                <a:solidFill>
                  <a:srgbClr val="000000"/>
                </a:solidFill>
              </a:rPr>
              <a:t>Bioengineering</a:t>
            </a:r>
          </a:p>
        </p:txBody>
      </p:sp>
      <p:sp>
        <p:nvSpPr>
          <p:cNvPr id="657520" name="Text Box 113"/>
          <p:cNvSpPr txBox="1">
            <a:spLocks noChangeArrowheads="1"/>
          </p:cNvSpPr>
          <p:nvPr/>
        </p:nvSpPr>
        <p:spPr bwMode="auto">
          <a:xfrm>
            <a:off x="7772400" y="6111875"/>
            <a:ext cx="1176338" cy="523875"/>
          </a:xfrm>
          <a:prstGeom prst="rect">
            <a:avLst/>
          </a:prstGeom>
          <a:noFill/>
          <a:ln w="9525">
            <a:noFill/>
            <a:miter lim="800000"/>
            <a:headEnd/>
            <a:tailEnd/>
          </a:ln>
        </p:spPr>
        <p:txBody>
          <a:bodyPr wrap="none">
            <a:spAutoFit/>
          </a:bodyPr>
          <a:lstStyle/>
          <a:p>
            <a:r>
              <a:rPr lang="en-US" sz="1400" b="1">
                <a:solidFill>
                  <a:srgbClr val="0000FF"/>
                </a:solidFill>
              </a:rPr>
              <a:t>No funding </a:t>
            </a:r>
          </a:p>
          <a:p>
            <a:r>
              <a:rPr lang="en-US" sz="1400" b="1">
                <a:solidFill>
                  <a:srgbClr val="0000FF"/>
                </a:solidFill>
              </a:rPr>
              <a:t>authority</a:t>
            </a:r>
          </a:p>
        </p:txBody>
      </p:sp>
      <p:sp>
        <p:nvSpPr>
          <p:cNvPr id="657521" name="Line 114"/>
          <p:cNvSpPr>
            <a:spLocks noChangeShapeType="1"/>
          </p:cNvSpPr>
          <p:nvPr/>
        </p:nvSpPr>
        <p:spPr bwMode="auto">
          <a:xfrm flipH="1">
            <a:off x="6916738" y="6400800"/>
            <a:ext cx="838200" cy="0"/>
          </a:xfrm>
          <a:prstGeom prst="line">
            <a:avLst/>
          </a:prstGeom>
          <a:noFill/>
          <a:ln w="76200">
            <a:solidFill>
              <a:srgbClr val="0000FF"/>
            </a:solidFill>
            <a:round/>
            <a:headEnd/>
            <a:tailEnd type="triangle" w="med" len="med"/>
          </a:ln>
        </p:spPr>
        <p:txBody>
          <a:bodyPr/>
          <a:lstStyle/>
          <a:p>
            <a:endParaRPr lang="en-US"/>
          </a:p>
        </p:txBody>
      </p:sp>
      <p:sp>
        <p:nvSpPr>
          <p:cNvPr id="115" name="Rectangle 43"/>
          <p:cNvSpPr>
            <a:spLocks noChangeArrowheads="1"/>
          </p:cNvSpPr>
          <p:nvPr/>
        </p:nvSpPr>
        <p:spPr bwMode="auto">
          <a:xfrm>
            <a:off x="3959225" y="6019800"/>
            <a:ext cx="1298575" cy="660400"/>
          </a:xfrm>
          <a:prstGeom prst="rect">
            <a:avLst/>
          </a:prstGeom>
          <a:solidFill>
            <a:srgbClr val="FF66CC"/>
          </a:solidFill>
          <a:ln w="25400">
            <a:solidFill>
              <a:schemeClr val="bg2"/>
            </a:solidFill>
            <a:miter lim="800000"/>
            <a:headEnd/>
            <a:tailEnd/>
          </a:ln>
          <a:effectLst/>
        </p:spPr>
        <p:txBody>
          <a:bodyPr wrap="none" lIns="90488" tIns="44450" rIns="90488" bIns="44450" anchor="ctr"/>
          <a:lstStyle/>
          <a:p>
            <a:pPr algn="ctr" eaLnBrk="0" hangingPunct="0"/>
            <a:r>
              <a:rPr lang="en-US" sz="1000" b="1" dirty="0" smtClean="0">
                <a:solidFill>
                  <a:srgbClr val="000000"/>
                </a:solidFill>
              </a:rPr>
              <a:t>Center for </a:t>
            </a:r>
          </a:p>
          <a:p>
            <a:pPr algn="ctr" eaLnBrk="0" hangingPunct="0"/>
            <a:r>
              <a:rPr lang="en-US" sz="1000" b="1" dirty="0" smtClean="0">
                <a:solidFill>
                  <a:srgbClr val="000000"/>
                </a:solidFill>
              </a:rPr>
              <a:t>Information </a:t>
            </a:r>
          </a:p>
          <a:p>
            <a:pPr algn="ctr" eaLnBrk="0" hangingPunct="0"/>
            <a:r>
              <a:rPr lang="en-US" sz="1000" b="1" dirty="0" smtClean="0">
                <a:solidFill>
                  <a:srgbClr val="000000"/>
                </a:solidFill>
              </a:rPr>
              <a:t>Technology</a:t>
            </a:r>
            <a:endParaRPr lang="en-US" sz="1000" b="1" dirty="0">
              <a:solidFill>
                <a:srgbClr val="000000"/>
              </a:solidFill>
            </a:endParaRPr>
          </a:p>
        </p:txBody>
      </p:sp>
      <p:sp>
        <p:nvSpPr>
          <p:cNvPr id="116" name="Rectangle 44"/>
          <p:cNvSpPr>
            <a:spLocks noChangeArrowheads="1"/>
          </p:cNvSpPr>
          <p:nvPr/>
        </p:nvSpPr>
        <p:spPr bwMode="auto">
          <a:xfrm>
            <a:off x="5715000" y="6045200"/>
            <a:ext cx="1298575" cy="660400"/>
          </a:xfrm>
          <a:prstGeom prst="rect">
            <a:avLst/>
          </a:prstGeom>
          <a:solidFill>
            <a:srgbClr val="FF66CC"/>
          </a:solidFill>
          <a:ln w="25400">
            <a:solidFill>
              <a:schemeClr val="bg2"/>
            </a:solidFill>
            <a:miter lim="800000"/>
            <a:headEnd/>
            <a:tailEnd/>
          </a:ln>
          <a:effectLst/>
        </p:spPr>
        <p:txBody>
          <a:bodyPr wrap="none" lIns="90488" tIns="44450" rIns="90488" bIns="44450" anchor="ctr"/>
          <a:lstStyle/>
          <a:p>
            <a:pPr algn="ctr" eaLnBrk="0" hangingPunct="0"/>
            <a:r>
              <a:rPr lang="en-US" sz="1000" b="1" dirty="0" smtClean="0">
                <a:solidFill>
                  <a:srgbClr val="000000"/>
                </a:solidFill>
              </a:rPr>
              <a:t>Center for </a:t>
            </a:r>
          </a:p>
          <a:p>
            <a:pPr algn="ctr" eaLnBrk="0" hangingPunct="0"/>
            <a:r>
              <a:rPr lang="en-US" sz="1000" b="1" dirty="0" smtClean="0">
                <a:solidFill>
                  <a:srgbClr val="000000"/>
                </a:solidFill>
              </a:rPr>
              <a:t>Scientific Review</a:t>
            </a:r>
            <a:endParaRPr lang="en-US" sz="1000" b="1" dirty="0">
              <a:solidFill>
                <a:srgbClr val="000000"/>
              </a:solidFill>
            </a:endParaRPr>
          </a:p>
        </p:txBody>
      </p:sp>
      <p:sp>
        <p:nvSpPr>
          <p:cNvPr id="117" name="Rectangle 53"/>
          <p:cNvSpPr>
            <a:spLocks noChangeArrowheads="1"/>
          </p:cNvSpPr>
          <p:nvPr/>
        </p:nvSpPr>
        <p:spPr bwMode="auto">
          <a:xfrm>
            <a:off x="2362200" y="6019800"/>
            <a:ext cx="1298575" cy="660400"/>
          </a:xfrm>
          <a:prstGeom prst="rect">
            <a:avLst/>
          </a:prstGeom>
          <a:solidFill>
            <a:srgbClr val="FF66CC"/>
          </a:solidFill>
          <a:ln w="25400">
            <a:solidFill>
              <a:schemeClr val="bg2"/>
            </a:solidFill>
            <a:miter lim="800000"/>
            <a:headEnd/>
            <a:tailEnd/>
          </a:ln>
          <a:effectLst/>
        </p:spPr>
        <p:txBody>
          <a:bodyPr wrap="none" lIns="90488" tIns="44450" rIns="90488" bIns="44450" anchor="ctr"/>
          <a:lstStyle/>
          <a:p>
            <a:pPr algn="ctr" eaLnBrk="0" hangingPunct="0"/>
            <a:r>
              <a:rPr lang="en-US" sz="1000" b="1" dirty="0" smtClean="0">
                <a:solidFill>
                  <a:srgbClr val="000000"/>
                </a:solidFill>
              </a:rPr>
              <a:t>NIH Clinical Center</a:t>
            </a:r>
            <a:endParaRPr lang="en-US" sz="1000" b="1" dirty="0">
              <a:solidFill>
                <a:srgbClr val="000000"/>
              </a:solidFill>
            </a:endParaRPr>
          </a:p>
        </p:txBody>
      </p:sp>
      <p:sp>
        <p:nvSpPr>
          <p:cNvPr id="114" name="Rectangle 93"/>
          <p:cNvSpPr>
            <a:spLocks noChangeArrowheads="1"/>
          </p:cNvSpPr>
          <p:nvPr/>
        </p:nvSpPr>
        <p:spPr bwMode="auto">
          <a:xfrm>
            <a:off x="1524000" y="990600"/>
            <a:ext cx="1563688" cy="457200"/>
          </a:xfrm>
          <a:prstGeom prst="rect">
            <a:avLst/>
          </a:prstGeom>
          <a:solidFill>
            <a:srgbClr val="FFCCFF"/>
          </a:solidFill>
          <a:ln w="25400">
            <a:solidFill>
              <a:schemeClr val="bg2"/>
            </a:solidFill>
            <a:miter lim="800000"/>
            <a:headEnd/>
            <a:tailEnd/>
          </a:ln>
        </p:spPr>
        <p:txBody>
          <a:bodyPr wrap="none" lIns="90488" tIns="44450" rIns="90488" bIns="44450" anchor="ctr"/>
          <a:lstStyle/>
          <a:p>
            <a:pPr algn="ctr" eaLnBrk="0" hangingPunct="0"/>
            <a:r>
              <a:rPr lang="en-US" sz="1000" b="1" dirty="0" smtClean="0"/>
              <a:t>Office of Research </a:t>
            </a:r>
          </a:p>
          <a:p>
            <a:pPr algn="ctr" eaLnBrk="0" hangingPunct="0"/>
            <a:r>
              <a:rPr lang="en-US" sz="1000" b="1" dirty="0" smtClean="0"/>
              <a:t>Infrastructure Programs </a:t>
            </a:r>
            <a:endParaRPr lang="en-US" sz="1000" b="1" dirty="0">
              <a:solidFill>
                <a:srgbClr val="000000"/>
              </a:solidFill>
            </a:endParaRPr>
          </a:p>
        </p:txBody>
      </p:sp>
      <p:cxnSp>
        <p:nvCxnSpPr>
          <p:cNvPr id="119" name="Straight Connector 118"/>
          <p:cNvCxnSpPr>
            <a:endCxn id="114" idx="3"/>
          </p:cNvCxnSpPr>
          <p:nvPr/>
        </p:nvCxnSpPr>
        <p:spPr>
          <a:xfrm flipH="1">
            <a:off x="3087688" y="1219200"/>
            <a:ext cx="417512" cy="0"/>
          </a:xfrm>
          <a:prstGeom prst="line">
            <a:avLst/>
          </a:prstGeom>
          <a:ln w="1905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Rectangular Callout 117"/>
          <p:cNvSpPr/>
          <p:nvPr/>
        </p:nvSpPr>
        <p:spPr>
          <a:xfrm>
            <a:off x="5410200" y="2819400"/>
            <a:ext cx="3581400" cy="2057400"/>
          </a:xfrm>
          <a:prstGeom prst="wedgeRectCallout">
            <a:avLst>
              <a:gd name="adj1" fmla="val -30942"/>
              <a:gd name="adj2" fmla="val 596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rPr>
              <a:t>Mission</a:t>
            </a:r>
            <a:r>
              <a:rPr lang="en-US" sz="1400" dirty="0" smtClean="0">
                <a:solidFill>
                  <a:schemeClr val="tx1"/>
                </a:solidFill>
              </a:rPr>
              <a:t> to catalyze the generation of innovative methods and technologies that will enhance the development, testing, and implementation of diagnostics and therapeutics across a wide range of human diseases and conditions.</a:t>
            </a:r>
            <a:endParaRPr lang="en-US" sz="1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bg/>
                                          </p:spTgt>
                                        </p:tgtEl>
                                        <p:attrNameLst>
                                          <p:attrName>style.visibility</p:attrName>
                                        </p:attrNameLst>
                                      </p:cBhvr>
                                      <p:to>
                                        <p:strVal val="visible"/>
                                      </p:to>
                                    </p:set>
                                    <p:animEffect transition="in" filter="fade">
                                      <p:cBhvr>
                                        <p:cTn id="7" dur="2000"/>
                                        <p:tgtEl>
                                          <p:spTgt spid="1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fade">
                                      <p:cBhvr>
                                        <p:cTn id="10" dur="2000"/>
                                        <p:tgtEl>
                                          <p:spTgt spid="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2743200"/>
            <a:ext cx="8737600" cy="2590800"/>
            <a:chOff x="384" y="1728"/>
            <a:chExt cx="4944" cy="1011"/>
          </a:xfrm>
        </p:grpSpPr>
        <p:sp>
          <p:nvSpPr>
            <p:cNvPr id="1170435" name="Rectangle 3"/>
            <p:cNvSpPr>
              <a:spLocks noChangeArrowheads="1"/>
            </p:cNvSpPr>
            <p:nvPr/>
          </p:nvSpPr>
          <p:spPr bwMode="auto">
            <a:xfrm>
              <a:off x="384" y="1728"/>
              <a:ext cx="4944" cy="1008"/>
            </a:xfrm>
            <a:prstGeom prst="rect">
              <a:avLst/>
            </a:prstGeom>
            <a:gradFill rotWithShape="1">
              <a:gsLst>
                <a:gs pos="0">
                  <a:schemeClr val="bg1">
                    <a:alpha val="0"/>
                  </a:schemeClr>
                </a:gs>
                <a:gs pos="50000">
                  <a:srgbClr val="003399">
                    <a:alpha val="19000"/>
                  </a:srgbClr>
                </a:gs>
                <a:gs pos="100000">
                  <a:schemeClr val="bg1">
                    <a:alpha val="0"/>
                  </a:schemeClr>
                </a:gs>
              </a:gsLst>
              <a:lin ang="0" scaled="1"/>
            </a:gradFill>
            <a:ln w="9525" algn="ctr">
              <a:noFill/>
              <a:miter lim="800000"/>
              <a:headEnd/>
              <a:tailEnd/>
            </a:ln>
            <a:effectLst/>
          </p:spPr>
          <p:txBody>
            <a:bodyPr tIns="91440"/>
            <a:lstStyle/>
            <a:p>
              <a:pPr>
                <a:spcBef>
                  <a:spcPct val="25000"/>
                </a:spcBef>
                <a:buFontTx/>
                <a:buChar char="•"/>
                <a:tabLst>
                  <a:tab pos="2286000" algn="l"/>
                </a:tabLst>
                <a:defRPr/>
              </a:pPr>
              <a:endParaRPr lang="en-US" sz="3200">
                <a:solidFill>
                  <a:schemeClr val="accent2"/>
                </a:solidFill>
                <a:latin typeface="Arial" charset="0"/>
              </a:endParaRPr>
            </a:p>
          </p:txBody>
        </p:sp>
        <p:pic>
          <p:nvPicPr>
            <p:cNvPr id="18450" name="Picture 4" descr="development"/>
            <p:cNvPicPr>
              <a:picLocks noChangeAspect="1" noChangeArrowheads="1"/>
            </p:cNvPicPr>
            <p:nvPr/>
          </p:nvPicPr>
          <p:blipFill>
            <a:blip r:embed="rId3" cstate="print"/>
            <a:srcRect/>
            <a:stretch>
              <a:fillRect/>
            </a:stretch>
          </p:blipFill>
          <p:spPr bwMode="auto">
            <a:xfrm>
              <a:off x="384" y="1728"/>
              <a:ext cx="605" cy="1011"/>
            </a:xfrm>
            <a:prstGeom prst="rect">
              <a:avLst/>
            </a:prstGeom>
            <a:noFill/>
            <a:ln w="9525">
              <a:noFill/>
              <a:miter lim="800000"/>
              <a:headEnd/>
              <a:tailEnd/>
            </a:ln>
          </p:spPr>
        </p:pic>
        <p:sp>
          <p:nvSpPr>
            <p:cNvPr id="18451" name="Rectangle 5"/>
            <p:cNvSpPr>
              <a:spLocks noChangeArrowheads="1"/>
            </p:cNvSpPr>
            <p:nvPr/>
          </p:nvSpPr>
          <p:spPr bwMode="auto">
            <a:xfrm>
              <a:off x="1152" y="1728"/>
              <a:ext cx="4176" cy="1008"/>
            </a:xfrm>
            <a:prstGeom prst="rect">
              <a:avLst/>
            </a:prstGeom>
            <a:noFill/>
            <a:ln w="9525" algn="ctr">
              <a:noFill/>
              <a:miter lim="800000"/>
              <a:headEnd/>
              <a:tailEnd/>
            </a:ln>
          </p:spPr>
          <p:txBody>
            <a:bodyPr tIns="91440"/>
            <a:lstStyle/>
            <a:p>
              <a:pPr>
                <a:spcBef>
                  <a:spcPct val="25000"/>
                </a:spcBef>
                <a:buFontTx/>
                <a:buChar char="•"/>
                <a:tabLst>
                  <a:tab pos="2286000" algn="l"/>
                </a:tabLst>
              </a:pPr>
              <a:r>
                <a:rPr lang="en-US" sz="2400" b="1" dirty="0">
                  <a:solidFill>
                    <a:schemeClr val="accent2"/>
                  </a:solidFill>
                </a:rPr>
                <a:t> PHASE II </a:t>
              </a:r>
              <a:r>
                <a:rPr lang="en-US" sz="2400" b="1" dirty="0">
                  <a:solidFill>
                    <a:srgbClr val="CC0099"/>
                  </a:solidFill>
                </a:rPr>
                <a:t>(Full Research/R&amp;D)</a:t>
              </a:r>
            </a:p>
            <a:p>
              <a:pPr marL="342900" lvl="1" indent="-228600">
                <a:spcBef>
                  <a:spcPct val="25000"/>
                </a:spcBef>
                <a:buFont typeface="Wingdings" pitchFamily="2" charset="2"/>
                <a:buChar char="§"/>
                <a:tabLst>
                  <a:tab pos="2286000" algn="l"/>
                </a:tabLst>
              </a:pPr>
              <a:r>
                <a:rPr lang="en-US" sz="2000" dirty="0" smtClean="0">
                  <a:solidFill>
                    <a:srgbClr val="0000FF"/>
                  </a:solidFill>
                </a:rPr>
                <a:t>$1M SBIR &amp; STTR guideline </a:t>
              </a:r>
              <a:r>
                <a:rPr lang="en-US" sz="2000" dirty="0">
                  <a:solidFill>
                    <a:srgbClr val="0000FF"/>
                  </a:solidFill>
                </a:rPr>
                <a:t>and </a:t>
              </a:r>
              <a:r>
                <a:rPr lang="en-US" sz="2000" dirty="0" smtClean="0">
                  <a:solidFill>
                    <a:srgbClr val="0000FF"/>
                  </a:solidFill>
                </a:rPr>
                <a:t>2 years +</a:t>
              </a:r>
              <a:endParaRPr lang="en-US" sz="2000" dirty="0">
                <a:solidFill>
                  <a:srgbClr val="0000FF"/>
                </a:solidFill>
              </a:endParaRPr>
            </a:p>
            <a:p>
              <a:pPr>
                <a:spcBef>
                  <a:spcPct val="25000"/>
                </a:spcBef>
                <a:buFontTx/>
                <a:buChar char="•"/>
                <a:tabLst>
                  <a:tab pos="2286000" algn="l"/>
                </a:tabLst>
              </a:pPr>
              <a:r>
                <a:rPr lang="en-US" sz="2400" b="1" dirty="0">
                  <a:solidFill>
                    <a:schemeClr val="accent2"/>
                  </a:solidFill>
                </a:rPr>
                <a:t> PHASE </a:t>
              </a:r>
              <a:r>
                <a:rPr lang="en-US" sz="2400" b="1" dirty="0" smtClean="0">
                  <a:solidFill>
                    <a:schemeClr val="accent2"/>
                  </a:solidFill>
                </a:rPr>
                <a:t>IIB</a:t>
              </a:r>
              <a:r>
                <a:rPr lang="en-US" sz="2400" b="1" baseline="30000" dirty="0" smtClean="0">
                  <a:solidFill>
                    <a:schemeClr val="accent2"/>
                  </a:solidFill>
                </a:rPr>
                <a:t> </a:t>
              </a:r>
              <a:r>
                <a:rPr lang="en-US" sz="2400" b="1" dirty="0">
                  <a:solidFill>
                    <a:srgbClr val="CC0099"/>
                  </a:solidFill>
                </a:rPr>
                <a:t>(Competing Renewal/R&amp;D)</a:t>
              </a:r>
            </a:p>
            <a:p>
              <a:pPr marL="342900" lvl="1" indent="-228600">
                <a:spcBef>
                  <a:spcPct val="25000"/>
                </a:spcBef>
                <a:buFont typeface="Wingdings" pitchFamily="2" charset="2"/>
                <a:buChar char="§"/>
                <a:tabLst>
                  <a:tab pos="2286000" algn="l"/>
                </a:tabLst>
              </a:pPr>
              <a:r>
                <a:rPr lang="en-US" sz="2000" dirty="0">
                  <a:solidFill>
                    <a:srgbClr val="0000FF"/>
                  </a:solidFill>
                </a:rPr>
                <a:t>Clinical R&amp;D; Complex </a:t>
              </a:r>
              <a:r>
                <a:rPr lang="en-US" sz="2000" dirty="0" smtClean="0">
                  <a:solidFill>
                    <a:srgbClr val="0000FF"/>
                  </a:solidFill>
                </a:rPr>
                <a:t>Instrumentation/Tools</a:t>
              </a:r>
              <a:endParaRPr lang="en-US" sz="2000" dirty="0">
                <a:solidFill>
                  <a:srgbClr val="0000FF"/>
                </a:solidFill>
              </a:endParaRPr>
            </a:p>
            <a:p>
              <a:pPr marL="342900" lvl="1" indent="-228600">
                <a:spcBef>
                  <a:spcPct val="25000"/>
                </a:spcBef>
                <a:buFont typeface="Wingdings" pitchFamily="2" charset="2"/>
                <a:buChar char="§"/>
                <a:tabLst>
                  <a:tab pos="2286000" algn="l"/>
                </a:tabLst>
              </a:pPr>
              <a:r>
                <a:rPr lang="en-US" sz="2000" dirty="0" smtClean="0">
                  <a:solidFill>
                    <a:srgbClr val="0000FF"/>
                  </a:solidFill>
                </a:rPr>
                <a:t>$</a:t>
              </a:r>
              <a:r>
                <a:rPr lang="en-US" sz="2000" dirty="0">
                  <a:solidFill>
                    <a:srgbClr val="0000FF"/>
                  </a:solidFill>
                </a:rPr>
                <a:t>1M/year; </a:t>
              </a:r>
              <a:r>
                <a:rPr lang="en-US" sz="2000" dirty="0" smtClean="0">
                  <a:solidFill>
                    <a:srgbClr val="0000FF"/>
                  </a:solidFill>
                </a:rPr>
                <a:t>over 3 </a:t>
              </a:r>
              <a:r>
                <a:rPr lang="en-US" sz="2000" dirty="0" smtClean="0">
                  <a:solidFill>
                    <a:srgbClr val="0000FF"/>
                  </a:solidFill>
                </a:rPr>
                <a:t>years </a:t>
              </a:r>
              <a:endParaRPr lang="en-US" sz="2000" dirty="0">
                <a:solidFill>
                  <a:srgbClr val="0000FF"/>
                </a:solidFill>
              </a:endParaRPr>
            </a:p>
          </p:txBody>
        </p:sp>
      </p:grpSp>
      <p:grpSp>
        <p:nvGrpSpPr>
          <p:cNvPr id="3" name="Group 6"/>
          <p:cNvGrpSpPr>
            <a:grpSpLocks/>
          </p:cNvGrpSpPr>
          <p:nvPr/>
        </p:nvGrpSpPr>
        <p:grpSpPr bwMode="auto">
          <a:xfrm>
            <a:off x="373063" y="5486400"/>
            <a:ext cx="8534400" cy="1335088"/>
            <a:chOff x="384" y="2832"/>
            <a:chExt cx="4944" cy="1008"/>
          </a:xfrm>
        </p:grpSpPr>
        <p:sp>
          <p:nvSpPr>
            <p:cNvPr id="1170439" name="Rectangle 7"/>
            <p:cNvSpPr>
              <a:spLocks noChangeArrowheads="1"/>
            </p:cNvSpPr>
            <p:nvPr/>
          </p:nvSpPr>
          <p:spPr bwMode="auto">
            <a:xfrm>
              <a:off x="384" y="2832"/>
              <a:ext cx="4944" cy="1008"/>
            </a:xfrm>
            <a:prstGeom prst="rect">
              <a:avLst/>
            </a:prstGeom>
            <a:gradFill rotWithShape="1">
              <a:gsLst>
                <a:gs pos="0">
                  <a:schemeClr val="bg1">
                    <a:alpha val="0"/>
                  </a:schemeClr>
                </a:gs>
                <a:gs pos="50000">
                  <a:srgbClr val="003399">
                    <a:alpha val="19000"/>
                  </a:srgbClr>
                </a:gs>
                <a:gs pos="100000">
                  <a:schemeClr val="bg1">
                    <a:alpha val="0"/>
                  </a:schemeClr>
                </a:gs>
              </a:gsLst>
              <a:lin ang="0" scaled="1"/>
            </a:gradFill>
            <a:ln w="9525" algn="ctr">
              <a:noFill/>
              <a:miter lim="800000"/>
              <a:headEnd/>
              <a:tailEnd/>
            </a:ln>
            <a:effectLst/>
          </p:spPr>
          <p:txBody>
            <a:bodyPr tIns="91440"/>
            <a:lstStyle/>
            <a:p>
              <a:pPr>
                <a:spcBef>
                  <a:spcPct val="25000"/>
                </a:spcBef>
                <a:buFontTx/>
                <a:buChar char="•"/>
                <a:tabLst>
                  <a:tab pos="2286000" algn="l"/>
                </a:tabLst>
                <a:defRPr/>
              </a:pPr>
              <a:endParaRPr lang="en-US" sz="3200">
                <a:solidFill>
                  <a:schemeClr val="accent2"/>
                </a:solidFill>
                <a:latin typeface="Arial" charset="0"/>
              </a:endParaRPr>
            </a:p>
          </p:txBody>
        </p:sp>
        <p:pic>
          <p:nvPicPr>
            <p:cNvPr id="18447" name="Picture 8" descr="commercialization"/>
            <p:cNvPicPr>
              <a:picLocks noChangeAspect="1" noChangeArrowheads="1"/>
            </p:cNvPicPr>
            <p:nvPr/>
          </p:nvPicPr>
          <p:blipFill>
            <a:blip r:embed="rId4" cstate="print"/>
            <a:srcRect/>
            <a:stretch>
              <a:fillRect/>
            </a:stretch>
          </p:blipFill>
          <p:spPr bwMode="auto">
            <a:xfrm>
              <a:off x="384" y="2832"/>
              <a:ext cx="605" cy="1008"/>
            </a:xfrm>
            <a:prstGeom prst="rect">
              <a:avLst/>
            </a:prstGeom>
            <a:noFill/>
            <a:ln w="9525">
              <a:noFill/>
              <a:miter lim="800000"/>
              <a:headEnd/>
              <a:tailEnd/>
            </a:ln>
          </p:spPr>
        </p:pic>
        <p:sp>
          <p:nvSpPr>
            <p:cNvPr id="18448" name="Rectangle 9"/>
            <p:cNvSpPr>
              <a:spLocks noChangeArrowheads="1"/>
            </p:cNvSpPr>
            <p:nvPr/>
          </p:nvSpPr>
          <p:spPr bwMode="auto">
            <a:xfrm>
              <a:off x="1152" y="2832"/>
              <a:ext cx="4176" cy="1008"/>
            </a:xfrm>
            <a:prstGeom prst="rect">
              <a:avLst/>
            </a:prstGeom>
            <a:noFill/>
            <a:ln w="9525" algn="ctr">
              <a:noFill/>
              <a:miter lim="800000"/>
              <a:headEnd/>
              <a:tailEnd/>
            </a:ln>
          </p:spPr>
          <p:txBody>
            <a:bodyPr tIns="91440" anchor="ctr"/>
            <a:lstStyle/>
            <a:p>
              <a:pPr>
                <a:spcBef>
                  <a:spcPct val="25000"/>
                </a:spcBef>
                <a:buFontTx/>
                <a:buChar char="•"/>
                <a:tabLst>
                  <a:tab pos="2286000" algn="l"/>
                </a:tabLst>
              </a:pPr>
              <a:r>
                <a:rPr lang="en-US" sz="2400" b="1" dirty="0">
                  <a:solidFill>
                    <a:schemeClr val="accent2"/>
                  </a:solidFill>
                </a:rPr>
                <a:t> PHASE III </a:t>
              </a:r>
              <a:r>
                <a:rPr lang="en-US" sz="2400" b="1" dirty="0">
                  <a:solidFill>
                    <a:srgbClr val="CC0099"/>
                  </a:solidFill>
                </a:rPr>
                <a:t>(Commercialization Stage)</a:t>
              </a:r>
            </a:p>
            <a:p>
              <a:pPr marL="342900" lvl="1" indent="-228600">
                <a:spcBef>
                  <a:spcPct val="25000"/>
                </a:spcBef>
                <a:buFont typeface="Wingdings" pitchFamily="2" charset="2"/>
                <a:buChar char="§"/>
                <a:tabLst>
                  <a:tab pos="2286000" algn="l"/>
                </a:tabLst>
              </a:pPr>
              <a:r>
                <a:rPr lang="en-US" sz="2000" dirty="0" smtClean="0">
                  <a:solidFill>
                    <a:srgbClr val="0000FF"/>
                  </a:solidFill>
                </a:rPr>
                <a:t>Non-SBIR/STTR funds; NIH rarely customer</a:t>
              </a:r>
              <a:endParaRPr lang="en-US" sz="2000" dirty="0">
                <a:solidFill>
                  <a:srgbClr val="0000FF"/>
                </a:solidFill>
              </a:endParaRPr>
            </a:p>
            <a:p>
              <a:pPr marL="342900" lvl="1" indent="-228600">
                <a:spcBef>
                  <a:spcPct val="25000"/>
                </a:spcBef>
                <a:buFont typeface="Wingdings" pitchFamily="2" charset="2"/>
                <a:buChar char="§"/>
                <a:tabLst>
                  <a:tab pos="2286000" algn="l"/>
                </a:tabLst>
              </a:pPr>
              <a:r>
                <a:rPr lang="en-US" sz="2000" dirty="0">
                  <a:solidFill>
                    <a:srgbClr val="0000FF"/>
                  </a:solidFill>
                </a:rPr>
                <a:t>Consider </a:t>
              </a:r>
              <a:r>
                <a:rPr lang="en-US" sz="2000" dirty="0" smtClean="0">
                  <a:solidFill>
                    <a:srgbClr val="0000FF"/>
                  </a:solidFill>
                </a:rPr>
                <a:t>partnering and exit </a:t>
              </a:r>
              <a:r>
                <a:rPr lang="en-US" sz="2000" dirty="0">
                  <a:solidFill>
                    <a:srgbClr val="0000FF"/>
                  </a:solidFill>
                </a:rPr>
                <a:t>strategy </a:t>
              </a:r>
              <a:r>
                <a:rPr lang="en-US" sz="2000" dirty="0" smtClean="0">
                  <a:solidFill>
                    <a:srgbClr val="0000FF"/>
                  </a:solidFill>
                </a:rPr>
                <a:t>early –leverage $$</a:t>
              </a:r>
              <a:endParaRPr lang="en-US" sz="2000" dirty="0">
                <a:solidFill>
                  <a:srgbClr val="0000FF"/>
                </a:solidFill>
              </a:endParaRPr>
            </a:p>
          </p:txBody>
        </p:sp>
      </p:grpSp>
      <p:grpSp>
        <p:nvGrpSpPr>
          <p:cNvPr id="4" name="Group 10"/>
          <p:cNvGrpSpPr>
            <a:grpSpLocks/>
          </p:cNvGrpSpPr>
          <p:nvPr/>
        </p:nvGrpSpPr>
        <p:grpSpPr bwMode="auto">
          <a:xfrm>
            <a:off x="228061" y="1218574"/>
            <a:ext cx="8679402" cy="1448426"/>
            <a:chOff x="300" y="888"/>
            <a:chExt cx="5028" cy="936"/>
          </a:xfrm>
        </p:grpSpPr>
        <p:grpSp>
          <p:nvGrpSpPr>
            <p:cNvPr id="5" name="Group 11"/>
            <p:cNvGrpSpPr>
              <a:grpSpLocks/>
            </p:cNvGrpSpPr>
            <p:nvPr/>
          </p:nvGrpSpPr>
          <p:grpSpPr bwMode="auto">
            <a:xfrm>
              <a:off x="300" y="888"/>
              <a:ext cx="4944" cy="936"/>
              <a:chOff x="300" y="696"/>
              <a:chExt cx="4944" cy="936"/>
            </a:xfrm>
          </p:grpSpPr>
          <p:sp>
            <p:nvSpPr>
              <p:cNvPr id="1170444" name="Rectangle 12"/>
              <p:cNvSpPr>
                <a:spLocks noChangeArrowheads="1"/>
              </p:cNvSpPr>
              <p:nvPr/>
            </p:nvSpPr>
            <p:spPr bwMode="auto">
              <a:xfrm>
                <a:off x="300" y="696"/>
                <a:ext cx="4944" cy="912"/>
              </a:xfrm>
              <a:prstGeom prst="rect">
                <a:avLst/>
              </a:prstGeom>
              <a:gradFill rotWithShape="1">
                <a:gsLst>
                  <a:gs pos="0">
                    <a:schemeClr val="bg1">
                      <a:alpha val="0"/>
                    </a:schemeClr>
                  </a:gs>
                  <a:gs pos="50000">
                    <a:srgbClr val="003399">
                      <a:alpha val="19000"/>
                    </a:srgbClr>
                  </a:gs>
                  <a:gs pos="100000">
                    <a:schemeClr val="bg1">
                      <a:alpha val="0"/>
                    </a:schemeClr>
                  </a:gs>
                </a:gsLst>
                <a:lin ang="0" scaled="1"/>
              </a:gradFill>
              <a:ln w="9525" algn="ctr">
                <a:noFill/>
                <a:miter lim="800000"/>
                <a:headEnd/>
                <a:tailEnd/>
              </a:ln>
              <a:effectLst/>
            </p:spPr>
            <p:txBody>
              <a:bodyPr tIns="91440"/>
              <a:lstStyle/>
              <a:p>
                <a:pPr>
                  <a:spcBef>
                    <a:spcPct val="25000"/>
                  </a:spcBef>
                  <a:buFontTx/>
                  <a:buChar char="•"/>
                  <a:tabLst>
                    <a:tab pos="2286000" algn="l"/>
                  </a:tabLst>
                  <a:defRPr/>
                </a:pPr>
                <a:endParaRPr lang="en-US" sz="3200" dirty="0">
                  <a:solidFill>
                    <a:schemeClr val="accent2"/>
                  </a:solidFill>
                  <a:latin typeface="Arial" charset="0"/>
                </a:endParaRPr>
              </a:p>
            </p:txBody>
          </p:sp>
          <p:pic>
            <p:nvPicPr>
              <p:cNvPr id="18445" name="Picture 13" descr="discovery"/>
              <p:cNvPicPr>
                <a:picLocks noChangeAspect="1" noChangeArrowheads="1"/>
              </p:cNvPicPr>
              <p:nvPr/>
            </p:nvPicPr>
            <p:blipFill>
              <a:blip r:embed="rId5" cstate="print"/>
              <a:srcRect/>
              <a:stretch>
                <a:fillRect/>
              </a:stretch>
            </p:blipFill>
            <p:spPr bwMode="auto">
              <a:xfrm>
                <a:off x="384" y="720"/>
                <a:ext cx="605" cy="912"/>
              </a:xfrm>
              <a:prstGeom prst="rect">
                <a:avLst/>
              </a:prstGeom>
              <a:noFill/>
              <a:ln w="9525">
                <a:noFill/>
                <a:miter lim="800000"/>
                <a:headEnd/>
                <a:tailEnd/>
              </a:ln>
            </p:spPr>
          </p:pic>
        </p:grpSp>
        <p:sp>
          <p:nvSpPr>
            <p:cNvPr id="18443" name="Rectangle 14"/>
            <p:cNvSpPr>
              <a:spLocks noChangeArrowheads="1"/>
            </p:cNvSpPr>
            <p:nvPr/>
          </p:nvSpPr>
          <p:spPr bwMode="auto">
            <a:xfrm>
              <a:off x="1152" y="912"/>
              <a:ext cx="4176" cy="912"/>
            </a:xfrm>
            <a:prstGeom prst="rect">
              <a:avLst/>
            </a:prstGeom>
            <a:noFill/>
            <a:ln w="9525" algn="ctr">
              <a:noFill/>
              <a:miter lim="800000"/>
              <a:headEnd/>
              <a:tailEnd/>
            </a:ln>
          </p:spPr>
          <p:txBody>
            <a:bodyPr tIns="91440"/>
            <a:lstStyle/>
            <a:p>
              <a:pPr>
                <a:lnSpc>
                  <a:spcPct val="90000"/>
                </a:lnSpc>
                <a:spcBef>
                  <a:spcPct val="25000"/>
                </a:spcBef>
                <a:buFontTx/>
                <a:buChar char="•"/>
                <a:tabLst>
                  <a:tab pos="2286000" algn="l"/>
                </a:tabLst>
              </a:pPr>
              <a:r>
                <a:rPr lang="en-US" b="1" dirty="0">
                  <a:solidFill>
                    <a:schemeClr val="accent2"/>
                  </a:solidFill>
                </a:rPr>
                <a:t>  </a:t>
              </a:r>
              <a:r>
                <a:rPr lang="en-US" sz="2400" b="1" dirty="0">
                  <a:solidFill>
                    <a:schemeClr val="accent2"/>
                  </a:solidFill>
                </a:rPr>
                <a:t>PHASE I </a:t>
              </a:r>
              <a:r>
                <a:rPr lang="en-US" sz="2400" b="1" dirty="0">
                  <a:solidFill>
                    <a:srgbClr val="CC0099"/>
                  </a:solidFill>
                </a:rPr>
                <a:t>(Feasibility Study</a:t>
              </a:r>
              <a:r>
                <a:rPr lang="en-US" sz="2800" b="1" dirty="0">
                  <a:solidFill>
                    <a:srgbClr val="CC0099"/>
                  </a:solidFill>
                </a:rPr>
                <a:t>)</a:t>
              </a:r>
              <a:endParaRPr lang="en-US" sz="2400" b="1" dirty="0">
                <a:solidFill>
                  <a:srgbClr val="CC0099"/>
                </a:solidFill>
              </a:endParaRPr>
            </a:p>
            <a:p>
              <a:pPr marL="342900" lvl="1" indent="-228600">
                <a:lnSpc>
                  <a:spcPct val="90000"/>
                </a:lnSpc>
                <a:spcBef>
                  <a:spcPct val="25000"/>
                </a:spcBef>
                <a:buFont typeface="Wingdings" pitchFamily="2" charset="2"/>
                <a:buChar char="§"/>
                <a:tabLst>
                  <a:tab pos="2286000" algn="l"/>
                </a:tabLst>
              </a:pPr>
              <a:r>
                <a:rPr lang="en-US" sz="2000" dirty="0" smtClean="0">
                  <a:solidFill>
                    <a:srgbClr val="0000FF"/>
                  </a:solidFill>
                </a:rPr>
                <a:t>$150K SBIR guideline; 6 months</a:t>
              </a:r>
            </a:p>
            <a:p>
              <a:pPr marL="342900" lvl="1" indent="-228600">
                <a:lnSpc>
                  <a:spcPct val="90000"/>
                </a:lnSpc>
                <a:spcBef>
                  <a:spcPct val="25000"/>
                </a:spcBef>
                <a:buFont typeface="Wingdings" pitchFamily="2" charset="2"/>
                <a:buChar char="§"/>
                <a:tabLst>
                  <a:tab pos="2286000" algn="l"/>
                </a:tabLst>
              </a:pPr>
              <a:r>
                <a:rPr lang="en-US" sz="2000" dirty="0" smtClean="0">
                  <a:solidFill>
                    <a:srgbClr val="0000FF"/>
                  </a:solidFill>
                </a:rPr>
                <a:t>$150K STTR guidelines; 12 months</a:t>
              </a:r>
              <a:endParaRPr lang="en-US" sz="2000" dirty="0">
                <a:solidFill>
                  <a:srgbClr val="0000FF"/>
                </a:solidFill>
              </a:endParaRPr>
            </a:p>
          </p:txBody>
        </p:sp>
      </p:grpSp>
      <p:sp>
        <p:nvSpPr>
          <p:cNvPr id="18437" name="Rectangle 15"/>
          <p:cNvSpPr>
            <a:spLocks noChangeArrowheads="1"/>
          </p:cNvSpPr>
          <p:nvPr/>
        </p:nvSpPr>
        <p:spPr bwMode="auto">
          <a:xfrm>
            <a:off x="990600" y="381000"/>
            <a:ext cx="8077200" cy="609600"/>
          </a:xfrm>
          <a:prstGeom prst="rect">
            <a:avLst/>
          </a:prstGeom>
          <a:noFill/>
          <a:ln w="9525">
            <a:noFill/>
            <a:miter lim="800000"/>
            <a:headEnd/>
            <a:tailEnd/>
          </a:ln>
        </p:spPr>
        <p:txBody>
          <a:bodyPr lIns="92075" tIns="46038" rIns="92075" bIns="46038" anchor="ctr"/>
          <a:lstStyle/>
          <a:p>
            <a:pPr algn="r"/>
            <a:r>
              <a:rPr lang="en-US" sz="3200" b="1">
                <a:solidFill>
                  <a:srgbClr val="FFFF00"/>
                </a:solidFill>
                <a:latin typeface="Verdana" pitchFamily="34" charset="0"/>
              </a:rPr>
              <a:t>NIH</a:t>
            </a:r>
            <a:r>
              <a:rPr lang="en-US" sz="3200" b="1">
                <a:solidFill>
                  <a:schemeClr val="bg1"/>
                </a:solidFill>
                <a:latin typeface="Verdana" pitchFamily="34" charset="0"/>
              </a:rPr>
              <a:t> SBIR/STTR: 3-Phase Program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bg1"/>
          </a:solidFill>
        </p:spPr>
        <p:txBody>
          <a:bodyPr>
            <a:normAutofit fontScale="90000"/>
          </a:bodyPr>
          <a:lstStyle/>
          <a:p>
            <a:pPr algn="just"/>
            <a:r>
              <a:rPr lang="en-US" sz="3600" dirty="0">
                <a:solidFill>
                  <a:prstClr val="black"/>
                </a:solidFill>
                <a:latin typeface="Arial" pitchFamily="34" charset="0"/>
              </a:rPr>
              <a:t>NIH SBIR/STTR Budget Allocations FY2012</a:t>
            </a:r>
            <a:r>
              <a:rPr lang="en-US" dirty="0">
                <a:solidFill>
                  <a:prstClr val="black"/>
                </a:solidFill>
                <a:latin typeface="Arial" pitchFamily="34" charset="0"/>
              </a:rPr>
              <a:t/>
            </a:r>
            <a:br>
              <a:rPr lang="en-US" dirty="0">
                <a:solidFill>
                  <a:prstClr val="black"/>
                </a:solidFill>
                <a:latin typeface="Arial" pitchFamily="34" charset="0"/>
              </a:rPr>
            </a:br>
            <a:endParaRPr lang="en-US" dirty="0"/>
          </a:p>
        </p:txBody>
      </p:sp>
      <p:graphicFrame>
        <p:nvGraphicFramePr>
          <p:cNvPr id="3" name="Chart 2"/>
          <p:cNvGraphicFramePr>
            <a:graphicFrameLocks/>
          </p:cNvGraphicFramePr>
          <p:nvPr>
            <p:extLst>
              <p:ext uri="{D42A27DB-BD31-4B8C-83A1-F6EECF244321}">
                <p14:modId xmlns:p14="http://schemas.microsoft.com/office/powerpoint/2010/main" xmlns="" val="4047686809"/>
              </p:ext>
            </p:extLst>
          </p:nvPr>
        </p:nvGraphicFramePr>
        <p:xfrm>
          <a:off x="152400" y="685800"/>
          <a:ext cx="8991600" cy="6172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533400" y="762000"/>
            <a:ext cx="8077200" cy="0"/>
          </a:xfrm>
          <a:prstGeom prst="line">
            <a:avLst/>
          </a:prstGeom>
          <a:ln w="349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5" name="Rectangle 3"/>
          <p:cNvSpPr>
            <a:spLocks noGrp="1" noChangeArrowheads="1"/>
          </p:cNvSpPr>
          <p:nvPr>
            <p:ph type="body" idx="1"/>
          </p:nvPr>
        </p:nvSpPr>
        <p:spPr>
          <a:xfrm>
            <a:off x="228600" y="1371600"/>
            <a:ext cx="4470400" cy="3886200"/>
          </a:xfrm>
        </p:spPr>
        <p:txBody>
          <a:bodyPr lIns="92075" tIns="46038" rIns="92075" bIns="46038"/>
          <a:lstStyle/>
          <a:p>
            <a:pPr eaLnBrk="1" hangingPunct="1">
              <a:lnSpc>
                <a:spcPct val="110000"/>
              </a:lnSpc>
              <a:buClr>
                <a:srgbClr val="CC0099"/>
              </a:buClr>
            </a:pPr>
            <a:r>
              <a:rPr lang="en-US" sz="2800" b="1" dirty="0" smtClean="0">
                <a:solidFill>
                  <a:srgbClr val="FF6600"/>
                </a:solidFill>
              </a:rPr>
              <a:t> </a:t>
            </a:r>
            <a:r>
              <a:rPr lang="en-US" sz="2800" b="1" dirty="0" smtClean="0">
                <a:solidFill>
                  <a:srgbClr val="0066FF"/>
                </a:solidFill>
              </a:rPr>
              <a:t>Research Partner</a:t>
            </a:r>
            <a:r>
              <a:rPr lang="en-US" sz="2800" b="1" dirty="0" smtClean="0"/>
              <a:t> </a:t>
            </a:r>
          </a:p>
          <a:p>
            <a:pPr eaLnBrk="1" hangingPunct="1">
              <a:lnSpc>
                <a:spcPct val="110000"/>
              </a:lnSpc>
              <a:buFont typeface="Wingdings" pitchFamily="2" charset="2"/>
              <a:buChar char="Ø"/>
            </a:pPr>
            <a:r>
              <a:rPr lang="en-US" sz="2400" b="1" dirty="0" smtClean="0">
                <a:solidFill>
                  <a:schemeClr val="tx1"/>
                </a:solidFill>
              </a:rPr>
              <a:t>SBIR: </a:t>
            </a:r>
            <a:r>
              <a:rPr lang="en-US" sz="2400" b="1" dirty="0" smtClean="0">
                <a:solidFill>
                  <a:srgbClr val="CC0099"/>
                </a:solidFill>
              </a:rPr>
              <a:t>Permits </a:t>
            </a:r>
            <a:r>
              <a:rPr lang="en-US" sz="2400" b="1" dirty="0" smtClean="0">
                <a:solidFill>
                  <a:schemeClr val="tx1"/>
                </a:solidFill>
              </a:rPr>
              <a:t>partnering as needed</a:t>
            </a:r>
          </a:p>
          <a:p>
            <a:pPr eaLnBrk="1" hangingPunct="1">
              <a:lnSpc>
                <a:spcPct val="110000"/>
              </a:lnSpc>
              <a:buFontTx/>
              <a:buNone/>
            </a:pPr>
            <a:r>
              <a:rPr lang="en-US" sz="2400" b="1" dirty="0" smtClean="0">
                <a:solidFill>
                  <a:schemeClr val="tx2"/>
                </a:solidFill>
              </a:rPr>
              <a:t>   </a:t>
            </a:r>
            <a:r>
              <a:rPr lang="en-US" sz="2400" b="1" i="1" dirty="0" smtClean="0">
                <a:solidFill>
                  <a:schemeClr val="tx2"/>
                </a:solidFill>
              </a:rPr>
              <a:t>(min 33% Ph I; 50% Ph II)</a:t>
            </a:r>
            <a:endParaRPr lang="en-US" sz="2400" b="1" i="1" dirty="0" smtClean="0"/>
          </a:p>
          <a:p>
            <a:pPr eaLnBrk="1" hangingPunct="1">
              <a:lnSpc>
                <a:spcPct val="110000"/>
              </a:lnSpc>
              <a:buFontTx/>
              <a:buNone/>
            </a:pPr>
            <a:endParaRPr lang="en-US" sz="800" b="1" i="1" dirty="0" smtClean="0"/>
          </a:p>
          <a:p>
            <a:pPr eaLnBrk="1" hangingPunct="1">
              <a:lnSpc>
                <a:spcPct val="110000"/>
              </a:lnSpc>
              <a:buFont typeface="Wingdings" pitchFamily="2" charset="2"/>
              <a:buChar char="Ø"/>
            </a:pPr>
            <a:r>
              <a:rPr lang="en-US" sz="2400" b="1" dirty="0" smtClean="0">
                <a:solidFill>
                  <a:schemeClr val="tx1"/>
                </a:solidFill>
              </a:rPr>
              <a:t>STTR: </a:t>
            </a:r>
            <a:r>
              <a:rPr lang="en-US" sz="2400" b="1" dirty="0" smtClean="0">
                <a:solidFill>
                  <a:srgbClr val="CC0099"/>
                </a:solidFill>
              </a:rPr>
              <a:t>Requires</a:t>
            </a:r>
            <a:r>
              <a:rPr lang="en-US" sz="2400" b="1" dirty="0" smtClean="0">
                <a:solidFill>
                  <a:schemeClr val="tx2"/>
                </a:solidFill>
              </a:rPr>
              <a:t> </a:t>
            </a:r>
            <a:r>
              <a:rPr lang="en-US" sz="2400" b="1" dirty="0" smtClean="0">
                <a:solidFill>
                  <a:schemeClr val="tx1"/>
                </a:solidFill>
              </a:rPr>
              <a:t>partnering with Research Institution</a:t>
            </a:r>
          </a:p>
          <a:p>
            <a:pPr eaLnBrk="1" hangingPunct="1">
              <a:lnSpc>
                <a:spcPct val="80000"/>
              </a:lnSpc>
              <a:buFontTx/>
              <a:buNone/>
            </a:pPr>
            <a:r>
              <a:rPr lang="en-US" sz="2400" b="1" dirty="0" smtClean="0">
                <a:solidFill>
                  <a:schemeClr val="tx1"/>
                </a:solidFill>
              </a:rPr>
              <a:t>   </a:t>
            </a:r>
            <a:r>
              <a:rPr lang="en-US" sz="2400" b="1" i="1" dirty="0" smtClean="0">
                <a:solidFill>
                  <a:schemeClr val="tx1"/>
                </a:solidFill>
              </a:rPr>
              <a:t>(SBC min 40%; RI min 30%)</a:t>
            </a:r>
          </a:p>
        </p:txBody>
      </p:sp>
      <p:sp>
        <p:nvSpPr>
          <p:cNvPr id="1011716" name="Rectangle 4"/>
          <p:cNvSpPr>
            <a:spLocks noChangeArrowheads="1"/>
          </p:cNvSpPr>
          <p:nvPr/>
        </p:nvSpPr>
        <p:spPr bwMode="auto">
          <a:xfrm>
            <a:off x="1676400" y="5562600"/>
            <a:ext cx="6172200" cy="830263"/>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400" b="1" dirty="0" smtClean="0">
                <a:solidFill>
                  <a:srgbClr val="CC0099"/>
                </a:solidFill>
                <a:effectLst>
                  <a:outerShdw blurRad="38100" dist="38100" dir="2700000" algn="tl">
                    <a:srgbClr val="C0C0C0"/>
                  </a:outerShdw>
                </a:effectLst>
                <a:latin typeface="Arial" charset="0"/>
              </a:rPr>
              <a:t>U.S. Small </a:t>
            </a:r>
            <a:r>
              <a:rPr lang="en-US" sz="2400" b="1" dirty="0">
                <a:solidFill>
                  <a:srgbClr val="CC0099"/>
                </a:solidFill>
                <a:effectLst>
                  <a:outerShdw blurRad="38100" dist="38100" dir="2700000" algn="tl">
                    <a:srgbClr val="C0C0C0"/>
                  </a:outerShdw>
                </a:effectLst>
                <a:latin typeface="Arial" charset="0"/>
              </a:rPr>
              <a:t>Business Concern is ALWAYS</a:t>
            </a:r>
          </a:p>
          <a:p>
            <a:pPr algn="ctr" eaLnBrk="0" hangingPunct="0">
              <a:defRPr/>
            </a:pPr>
            <a:r>
              <a:rPr lang="en-US" sz="2400" b="1" dirty="0">
                <a:solidFill>
                  <a:srgbClr val="CC0099"/>
                </a:solidFill>
                <a:effectLst>
                  <a:outerShdw blurRad="38100" dist="38100" dir="2700000" algn="tl">
                    <a:srgbClr val="C0C0C0"/>
                  </a:outerShdw>
                </a:effectLst>
                <a:latin typeface="Arial" charset="0"/>
              </a:rPr>
              <a:t>Applicant/Awardee Organization</a:t>
            </a:r>
          </a:p>
        </p:txBody>
      </p:sp>
      <p:sp>
        <p:nvSpPr>
          <p:cNvPr id="636931" name="Rectangle 5"/>
          <p:cNvSpPr>
            <a:spLocks noGrp="1" noChangeArrowheads="1"/>
          </p:cNvSpPr>
          <p:nvPr>
            <p:ph type="title"/>
          </p:nvPr>
        </p:nvSpPr>
        <p:spPr/>
        <p:txBody>
          <a:bodyPr/>
          <a:lstStyle/>
          <a:p>
            <a:pPr eaLnBrk="1" hangingPunct="1"/>
            <a:r>
              <a:rPr lang="en-US" sz="2800" b="1" dirty="0" smtClean="0">
                <a:latin typeface="Verdana" pitchFamily="34" charset="0"/>
              </a:rPr>
              <a:t>Which Program is Best for You?</a:t>
            </a:r>
            <a:br>
              <a:rPr lang="en-US" sz="2800" b="1" dirty="0" smtClean="0">
                <a:latin typeface="Verdana" pitchFamily="34" charset="0"/>
              </a:rPr>
            </a:br>
            <a:r>
              <a:rPr lang="en-US" sz="2800" b="1" dirty="0" smtClean="0">
                <a:latin typeface="Verdana" pitchFamily="34" charset="0"/>
              </a:rPr>
              <a:t>Major Differences</a:t>
            </a:r>
          </a:p>
        </p:txBody>
      </p:sp>
      <p:sp>
        <p:nvSpPr>
          <p:cNvPr id="1011718" name="Rectangle 6"/>
          <p:cNvSpPr>
            <a:spLocks noChangeArrowheads="1"/>
          </p:cNvSpPr>
          <p:nvPr/>
        </p:nvSpPr>
        <p:spPr bwMode="auto">
          <a:xfrm>
            <a:off x="4572000" y="1371600"/>
            <a:ext cx="4572000" cy="3886200"/>
          </a:xfrm>
          <a:prstGeom prst="rect">
            <a:avLst/>
          </a:prstGeom>
          <a:noFill/>
          <a:ln w="9525">
            <a:noFill/>
            <a:miter lim="800000"/>
            <a:headEnd/>
            <a:tailEnd/>
          </a:ln>
        </p:spPr>
        <p:txBody>
          <a:bodyPr lIns="92075" tIns="46038" rIns="92075" bIns="46038"/>
          <a:lstStyle/>
          <a:p>
            <a:pPr marL="342900" indent="-342900">
              <a:spcBef>
                <a:spcPct val="20000"/>
              </a:spcBef>
              <a:buClr>
                <a:srgbClr val="CC0099"/>
              </a:buClr>
              <a:buFontTx/>
              <a:buChar char="•"/>
            </a:pPr>
            <a:r>
              <a:rPr lang="en-US" sz="2800" b="1" dirty="0">
                <a:solidFill>
                  <a:srgbClr val="0066FF"/>
                </a:solidFill>
              </a:rPr>
              <a:t>Principal Investigator</a:t>
            </a:r>
          </a:p>
          <a:p>
            <a:pPr marL="342900" indent="-342900">
              <a:spcBef>
                <a:spcPct val="20000"/>
              </a:spcBef>
              <a:buFont typeface="Wingdings" pitchFamily="2" charset="2"/>
              <a:buChar char="Ø"/>
            </a:pPr>
            <a:r>
              <a:rPr lang="en-US" sz="2400" b="1" dirty="0"/>
              <a:t>SBIR:  Primary employment </a:t>
            </a:r>
            <a:r>
              <a:rPr lang="en-US" sz="2400" b="1" dirty="0">
                <a:solidFill>
                  <a:srgbClr val="CC0099"/>
                </a:solidFill>
              </a:rPr>
              <a:t>must</a:t>
            </a:r>
            <a:r>
              <a:rPr lang="en-US" sz="2400" b="1" dirty="0"/>
              <a:t> be with small business concern</a:t>
            </a:r>
          </a:p>
          <a:p>
            <a:pPr marL="342900" indent="-342900">
              <a:spcBef>
                <a:spcPct val="20000"/>
              </a:spcBef>
            </a:pPr>
            <a:endParaRPr lang="en-US" sz="2400" b="1" dirty="0">
              <a:solidFill>
                <a:schemeClr val="tx2"/>
              </a:solidFill>
            </a:endParaRPr>
          </a:p>
          <a:p>
            <a:pPr marL="342900" indent="-342900">
              <a:spcBef>
                <a:spcPct val="20000"/>
              </a:spcBef>
              <a:buFont typeface="Wingdings" pitchFamily="2" charset="2"/>
              <a:buChar char="Ø"/>
            </a:pPr>
            <a:r>
              <a:rPr lang="en-US" sz="2400" b="1" dirty="0"/>
              <a:t>STTR: </a:t>
            </a:r>
            <a:r>
              <a:rPr lang="en-US" sz="2400" b="1" dirty="0">
                <a:solidFill>
                  <a:schemeClr val="tx2"/>
                </a:solidFill>
              </a:rPr>
              <a:t>PI may be employed by research institution or small business </a:t>
            </a:r>
            <a:r>
              <a:rPr lang="en-US" sz="2400" b="1" dirty="0" smtClean="0">
                <a:solidFill>
                  <a:schemeClr val="tx2"/>
                </a:solidFill>
              </a:rPr>
              <a:t>concern</a:t>
            </a:r>
          </a:p>
          <a:p>
            <a:pPr marL="342900" indent="-342900">
              <a:spcBef>
                <a:spcPct val="20000"/>
              </a:spcBef>
              <a:buFont typeface="Wingdings" pitchFamily="2" charset="2"/>
              <a:buChar char="Ø"/>
            </a:pPr>
            <a:r>
              <a:rPr lang="en-US" sz="2400" b="1" dirty="0" smtClean="0">
                <a:solidFill>
                  <a:schemeClr val="tx2"/>
                </a:solidFill>
              </a:rPr>
              <a:t>STTR: PI must commit minimum 10% effort</a:t>
            </a:r>
            <a:endParaRPr lang="en-US" sz="2400" b="1" dirty="0">
              <a:solidFill>
                <a:schemeClr val="tx2"/>
              </a:solidFill>
            </a:endParaRPr>
          </a:p>
        </p:txBody>
      </p:sp>
      <p:sp>
        <p:nvSpPr>
          <p:cNvPr id="636933" name="Line 7"/>
          <p:cNvSpPr>
            <a:spLocks noChangeShapeType="1"/>
          </p:cNvSpPr>
          <p:nvPr/>
        </p:nvSpPr>
        <p:spPr bwMode="auto">
          <a:xfrm>
            <a:off x="4572000" y="1447800"/>
            <a:ext cx="46038" cy="4038600"/>
          </a:xfrm>
          <a:prstGeom prst="line">
            <a:avLst/>
          </a:prstGeom>
          <a:noFill/>
          <a:ln w="1270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smtClean="0">
                <a:latin typeface="Verdana" pitchFamily="34" charset="0"/>
              </a:rPr>
              <a:t>Mission-Focused NIH Funding Model</a:t>
            </a:r>
          </a:p>
        </p:txBody>
      </p:sp>
      <p:sp>
        <p:nvSpPr>
          <p:cNvPr id="3" name="Content Placeholder 2"/>
          <p:cNvSpPr>
            <a:spLocks noGrp="1"/>
          </p:cNvSpPr>
          <p:nvPr>
            <p:ph idx="1"/>
          </p:nvPr>
        </p:nvSpPr>
        <p:spPr>
          <a:xfrm>
            <a:off x="457200" y="1371600"/>
            <a:ext cx="8229600" cy="4800600"/>
          </a:xfrm>
        </p:spPr>
        <p:txBody>
          <a:bodyPr/>
          <a:lstStyle/>
          <a:p>
            <a:pPr eaLnBrk="1" hangingPunct="1">
              <a:buFontTx/>
              <a:buNone/>
              <a:defRPr/>
            </a:pPr>
            <a:r>
              <a:rPr lang="en-US" b="1" i="1" dirty="0" smtClean="0">
                <a:solidFill>
                  <a:srgbClr val="0000CC"/>
                </a:solidFill>
              </a:rPr>
              <a:t>A Two-Way Approach:</a:t>
            </a:r>
            <a:endParaRPr lang="en-US" dirty="0" smtClean="0">
              <a:solidFill>
                <a:srgbClr val="CC0099"/>
              </a:solidFill>
            </a:endParaRPr>
          </a:p>
          <a:p>
            <a:pPr marL="514350" indent="-514350" eaLnBrk="1" hangingPunct="1">
              <a:buFontTx/>
              <a:buAutoNum type="arabicPeriod"/>
              <a:defRPr/>
            </a:pPr>
            <a:r>
              <a:rPr lang="en-US" sz="2800" dirty="0" smtClean="0"/>
              <a:t>NIH uses </a:t>
            </a:r>
            <a:r>
              <a:rPr lang="en-US" sz="2800" dirty="0" smtClean="0">
                <a:solidFill>
                  <a:srgbClr val="CC0099"/>
                </a:solidFill>
              </a:rPr>
              <a:t>Omnibus Grant Solicitation - </a:t>
            </a:r>
            <a:r>
              <a:rPr lang="en-US" sz="2800" dirty="0" smtClean="0"/>
              <a:t>investigators </a:t>
            </a:r>
            <a:r>
              <a:rPr lang="en-US" sz="2800" u="sng" dirty="0" smtClean="0"/>
              <a:t>propose</a:t>
            </a:r>
            <a:r>
              <a:rPr lang="en-US" sz="2800" dirty="0" smtClean="0"/>
              <a:t> ideas –</a:t>
            </a:r>
            <a:r>
              <a:rPr lang="en-US" sz="2800" dirty="0" smtClean="0">
                <a:solidFill>
                  <a:srgbClr val="CC0099"/>
                </a:solidFill>
              </a:rPr>
              <a:t>Parent Funding Announcements (FOAs) for SBIR/STTR</a:t>
            </a:r>
          </a:p>
          <a:p>
            <a:pPr marL="514350" indent="-514350" eaLnBrk="1" hangingPunct="1">
              <a:buFontTx/>
              <a:buAutoNum type="arabicPeriod"/>
              <a:defRPr/>
            </a:pPr>
            <a:r>
              <a:rPr lang="en-US" sz="2800" dirty="0" smtClean="0"/>
              <a:t>NIH uses </a:t>
            </a:r>
            <a:r>
              <a:rPr lang="en-US" sz="2800" dirty="0" smtClean="0">
                <a:solidFill>
                  <a:srgbClr val="CC0099"/>
                </a:solidFill>
              </a:rPr>
              <a:t>Contract Solicitation</a:t>
            </a:r>
            <a:r>
              <a:rPr lang="en-US" sz="2800" dirty="0" smtClean="0"/>
              <a:t>- investigators </a:t>
            </a:r>
            <a:r>
              <a:rPr lang="en-US" sz="2800" u="sng" dirty="0" smtClean="0"/>
              <a:t>respond </a:t>
            </a:r>
            <a:r>
              <a:rPr lang="en-US" sz="2800" dirty="0" smtClean="0"/>
              <a:t>to defined </a:t>
            </a:r>
            <a:r>
              <a:rPr lang="en-US" sz="2800" dirty="0" smtClean="0"/>
              <a:t>topics</a:t>
            </a:r>
            <a:endParaRPr lang="en-US" sz="2800" dirty="0" smtClean="0"/>
          </a:p>
          <a:p>
            <a:pPr marL="514350" indent="-514350" eaLnBrk="1" hangingPunct="1">
              <a:buFontTx/>
              <a:buNone/>
              <a:defRPr/>
            </a:pPr>
            <a:endParaRPr lang="en-US" sz="2800" dirty="0" smtClean="0"/>
          </a:p>
          <a:p>
            <a:pPr marL="514350" indent="-514350" eaLnBrk="1" hangingPunct="1">
              <a:buFont typeface="Arial" pitchFamily="34" charset="0"/>
              <a:buChar char="•"/>
              <a:defRPr/>
            </a:pPr>
            <a:r>
              <a:rPr lang="en-US" sz="2800" dirty="0" smtClean="0"/>
              <a:t>SBIR/STTR – primarily investigator initiated</a:t>
            </a:r>
          </a:p>
          <a:p>
            <a:pPr marL="514350" indent="-514350" eaLnBrk="1" hangingPunct="1">
              <a:buFont typeface="Arial" pitchFamily="34" charset="0"/>
              <a:buChar char="•"/>
              <a:defRPr/>
            </a:pPr>
            <a:r>
              <a:rPr lang="en-US" sz="2800" dirty="0" smtClean="0"/>
              <a:t>5% are </a:t>
            </a:r>
            <a:r>
              <a:rPr lang="en-US" sz="2800" dirty="0" smtClean="0"/>
              <a:t>contracts </a:t>
            </a:r>
            <a:r>
              <a:rPr lang="en-US" sz="2800" dirty="0" smtClean="0"/>
              <a:t>– NIH not the ‘customer’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5" name="Rectangle 2"/>
          <p:cNvSpPr>
            <a:spLocks noGrp="1" noChangeArrowheads="1"/>
          </p:cNvSpPr>
          <p:nvPr>
            <p:ph type="title"/>
          </p:nvPr>
        </p:nvSpPr>
        <p:spPr>
          <a:xfrm>
            <a:off x="301625" y="152400"/>
            <a:ext cx="8469313" cy="762000"/>
          </a:xfrm>
        </p:spPr>
        <p:txBody>
          <a:bodyPr lIns="92075" tIns="46038" rIns="92075" bIns="46038"/>
          <a:lstStyle/>
          <a:p>
            <a:pPr algn="r" eaLnBrk="1" hangingPunct="1"/>
            <a:r>
              <a:rPr lang="en-US" sz="3200" b="1" smtClean="0">
                <a:latin typeface="Verdana" pitchFamily="34" charset="0"/>
              </a:rPr>
              <a:t>SBIR/STTR:</a:t>
            </a:r>
            <a:br>
              <a:rPr lang="en-US" sz="3200" b="1" smtClean="0">
                <a:latin typeface="Verdana" pitchFamily="34" charset="0"/>
              </a:rPr>
            </a:br>
            <a:r>
              <a:rPr lang="en-US" sz="3200" b="1" smtClean="0">
                <a:latin typeface="Verdana" pitchFamily="34" charset="0"/>
              </a:rPr>
              <a:t>Important Facts to Remember </a:t>
            </a:r>
          </a:p>
        </p:txBody>
      </p:sp>
      <p:sp>
        <p:nvSpPr>
          <p:cNvPr id="1389571" name="Rectangle 3"/>
          <p:cNvSpPr>
            <a:spLocks noGrp="1" noChangeArrowheads="1"/>
          </p:cNvSpPr>
          <p:nvPr>
            <p:ph type="body" idx="1"/>
          </p:nvPr>
        </p:nvSpPr>
        <p:spPr>
          <a:xfrm>
            <a:off x="152400" y="1447800"/>
            <a:ext cx="8839200" cy="5334000"/>
          </a:xfrm>
        </p:spPr>
        <p:txBody>
          <a:bodyPr lIns="92075" tIns="46038" rIns="92075" bIns="46038"/>
          <a:lstStyle/>
          <a:p>
            <a:pPr eaLnBrk="1" hangingPunct="1">
              <a:lnSpc>
                <a:spcPct val="90000"/>
              </a:lnSpc>
              <a:buClr>
                <a:srgbClr val="CC0099"/>
              </a:buClr>
            </a:pPr>
            <a:r>
              <a:rPr lang="en-US" sz="2800" b="1" dirty="0" smtClean="0"/>
              <a:t> </a:t>
            </a:r>
            <a:r>
              <a:rPr lang="en-US" sz="2800" dirty="0" smtClean="0">
                <a:solidFill>
                  <a:schemeClr val="tx1"/>
                </a:solidFill>
              </a:rPr>
              <a:t>Eligibility is determined at </a:t>
            </a:r>
            <a:r>
              <a:rPr lang="en-US" sz="2800" u="sng" dirty="0" smtClean="0">
                <a:solidFill>
                  <a:schemeClr val="tx1"/>
                </a:solidFill>
              </a:rPr>
              <a:t>time of award</a:t>
            </a:r>
            <a:endParaRPr lang="en-US" sz="2800" dirty="0" smtClean="0">
              <a:solidFill>
                <a:schemeClr val="tx1"/>
              </a:solidFill>
            </a:endParaRPr>
          </a:p>
          <a:p>
            <a:pPr eaLnBrk="1" hangingPunct="1">
              <a:lnSpc>
                <a:spcPct val="50000"/>
              </a:lnSpc>
              <a:buClr>
                <a:srgbClr val="CC0099"/>
              </a:buClr>
              <a:buFontTx/>
              <a:buNone/>
            </a:pPr>
            <a:endParaRPr lang="en-US" sz="800" dirty="0" smtClean="0">
              <a:solidFill>
                <a:schemeClr val="tx1"/>
              </a:solidFill>
            </a:endParaRPr>
          </a:p>
          <a:p>
            <a:pPr eaLnBrk="1" hangingPunct="1">
              <a:lnSpc>
                <a:spcPct val="90000"/>
              </a:lnSpc>
              <a:buClr>
                <a:srgbClr val="CC0099"/>
              </a:buClr>
            </a:pPr>
            <a:r>
              <a:rPr lang="en-US" sz="2800" dirty="0" smtClean="0">
                <a:solidFill>
                  <a:schemeClr val="tx1"/>
                </a:solidFill>
              </a:rPr>
              <a:t> PD/PI is </a:t>
            </a:r>
            <a:r>
              <a:rPr lang="en-US" sz="2800" u="sng" dirty="0" smtClean="0">
                <a:solidFill>
                  <a:schemeClr val="tx1"/>
                </a:solidFill>
              </a:rPr>
              <a:t>not</a:t>
            </a:r>
            <a:r>
              <a:rPr lang="en-US" sz="2800" dirty="0" smtClean="0">
                <a:solidFill>
                  <a:schemeClr val="tx1"/>
                </a:solidFill>
              </a:rPr>
              <a:t> required to have a Ph.D./M.D.</a:t>
            </a:r>
          </a:p>
          <a:p>
            <a:pPr eaLnBrk="1" hangingPunct="1">
              <a:lnSpc>
                <a:spcPct val="50000"/>
              </a:lnSpc>
              <a:buClr>
                <a:srgbClr val="CC0099"/>
              </a:buClr>
              <a:buFontTx/>
              <a:buNone/>
            </a:pPr>
            <a:endParaRPr lang="en-US" sz="800" dirty="0" smtClean="0">
              <a:solidFill>
                <a:schemeClr val="tx1"/>
              </a:solidFill>
            </a:endParaRPr>
          </a:p>
          <a:p>
            <a:pPr eaLnBrk="1" hangingPunct="1">
              <a:lnSpc>
                <a:spcPct val="90000"/>
              </a:lnSpc>
              <a:buClr>
                <a:srgbClr val="CC0099"/>
              </a:buClr>
            </a:pPr>
            <a:r>
              <a:rPr lang="en-US" sz="2800" dirty="0" smtClean="0">
                <a:solidFill>
                  <a:schemeClr val="tx1"/>
                </a:solidFill>
              </a:rPr>
              <a:t> PD/PI </a:t>
            </a:r>
            <a:r>
              <a:rPr lang="en-US" sz="2800" u="sng" dirty="0" smtClean="0">
                <a:solidFill>
                  <a:schemeClr val="tx1"/>
                </a:solidFill>
              </a:rPr>
              <a:t>is</a:t>
            </a:r>
            <a:r>
              <a:rPr lang="en-US" sz="2800" dirty="0" smtClean="0">
                <a:solidFill>
                  <a:schemeClr val="tx1"/>
                </a:solidFill>
              </a:rPr>
              <a:t> required to have expertise to oversee </a:t>
            </a:r>
          </a:p>
          <a:p>
            <a:pPr eaLnBrk="1" hangingPunct="1">
              <a:lnSpc>
                <a:spcPct val="90000"/>
              </a:lnSpc>
              <a:buClr>
                <a:srgbClr val="CC0099"/>
              </a:buClr>
              <a:buFontTx/>
              <a:buNone/>
            </a:pPr>
            <a:r>
              <a:rPr lang="en-US" sz="2800" dirty="0" smtClean="0">
                <a:solidFill>
                  <a:schemeClr val="tx1"/>
                </a:solidFill>
              </a:rPr>
              <a:t>     project scientifically and technically</a:t>
            </a:r>
          </a:p>
          <a:p>
            <a:pPr eaLnBrk="1" hangingPunct="1">
              <a:lnSpc>
                <a:spcPct val="50000"/>
              </a:lnSpc>
              <a:buClr>
                <a:srgbClr val="CC0099"/>
              </a:buClr>
              <a:buFontTx/>
              <a:buNone/>
            </a:pPr>
            <a:endParaRPr lang="en-US" sz="800" dirty="0" smtClean="0">
              <a:solidFill>
                <a:schemeClr val="tx1"/>
              </a:solidFill>
            </a:endParaRPr>
          </a:p>
          <a:p>
            <a:pPr eaLnBrk="1" hangingPunct="1">
              <a:lnSpc>
                <a:spcPct val="90000"/>
              </a:lnSpc>
              <a:buClr>
                <a:srgbClr val="CC0099"/>
              </a:buClr>
            </a:pPr>
            <a:r>
              <a:rPr lang="en-US" sz="2800" dirty="0" smtClean="0">
                <a:solidFill>
                  <a:schemeClr val="tx1"/>
                </a:solidFill>
              </a:rPr>
              <a:t> Applications </a:t>
            </a:r>
            <a:r>
              <a:rPr lang="en-US" sz="2800" u="sng" dirty="0" smtClean="0">
                <a:solidFill>
                  <a:schemeClr val="tx1"/>
                </a:solidFill>
              </a:rPr>
              <a:t>may be</a:t>
            </a:r>
            <a:r>
              <a:rPr lang="en-US" sz="2800" dirty="0" smtClean="0">
                <a:solidFill>
                  <a:schemeClr val="tx1"/>
                </a:solidFill>
              </a:rPr>
              <a:t> submitted to </a:t>
            </a:r>
            <a:r>
              <a:rPr lang="en-US" sz="2800" u="sng" dirty="0" smtClean="0">
                <a:solidFill>
                  <a:schemeClr val="tx1"/>
                </a:solidFill>
              </a:rPr>
              <a:t>different </a:t>
            </a:r>
          </a:p>
          <a:p>
            <a:pPr eaLnBrk="1" hangingPunct="1">
              <a:lnSpc>
                <a:spcPct val="80000"/>
              </a:lnSpc>
              <a:buClr>
                <a:srgbClr val="CC0099"/>
              </a:buClr>
              <a:buFontTx/>
              <a:buNone/>
            </a:pPr>
            <a:r>
              <a:rPr lang="en-US" sz="2800" dirty="0" smtClean="0">
                <a:solidFill>
                  <a:schemeClr val="tx1"/>
                </a:solidFill>
              </a:rPr>
              <a:t>	 </a:t>
            </a:r>
            <a:r>
              <a:rPr lang="en-US" sz="2800" u="sng" dirty="0" smtClean="0">
                <a:solidFill>
                  <a:schemeClr val="tx1"/>
                </a:solidFill>
              </a:rPr>
              <a:t>agencies</a:t>
            </a:r>
            <a:r>
              <a:rPr lang="en-US" sz="2800" dirty="0" smtClean="0">
                <a:solidFill>
                  <a:schemeClr val="tx1"/>
                </a:solidFill>
              </a:rPr>
              <a:t> for similar work</a:t>
            </a:r>
          </a:p>
          <a:p>
            <a:pPr eaLnBrk="1" hangingPunct="1">
              <a:lnSpc>
                <a:spcPct val="50000"/>
              </a:lnSpc>
              <a:buClr>
                <a:srgbClr val="CC0099"/>
              </a:buClr>
              <a:buFontTx/>
              <a:buNone/>
            </a:pPr>
            <a:endParaRPr lang="en-US" sz="800" dirty="0" smtClean="0">
              <a:solidFill>
                <a:schemeClr val="tx1"/>
              </a:solidFill>
            </a:endParaRPr>
          </a:p>
          <a:p>
            <a:pPr eaLnBrk="1" hangingPunct="1">
              <a:lnSpc>
                <a:spcPct val="90000"/>
              </a:lnSpc>
              <a:buClr>
                <a:srgbClr val="CC0099"/>
              </a:buClr>
            </a:pPr>
            <a:r>
              <a:rPr lang="en-US" sz="2800" dirty="0" smtClean="0">
                <a:solidFill>
                  <a:schemeClr val="tx1"/>
                </a:solidFill>
              </a:rPr>
              <a:t> </a:t>
            </a:r>
            <a:r>
              <a:rPr lang="en-US" sz="2800" dirty="0" smtClean="0">
                <a:solidFill>
                  <a:srgbClr val="FF0000"/>
                </a:solidFill>
              </a:rPr>
              <a:t>Awards may </a:t>
            </a:r>
            <a:r>
              <a:rPr lang="en-US" sz="2800" u="sng" dirty="0" smtClean="0">
                <a:solidFill>
                  <a:srgbClr val="FF0000"/>
                </a:solidFill>
              </a:rPr>
              <a:t>not</a:t>
            </a:r>
            <a:r>
              <a:rPr lang="en-US" sz="2800" dirty="0" smtClean="0">
                <a:solidFill>
                  <a:srgbClr val="FF0000"/>
                </a:solidFill>
              </a:rPr>
              <a:t> be accepted from different </a:t>
            </a:r>
          </a:p>
          <a:p>
            <a:pPr eaLnBrk="1" hangingPunct="1">
              <a:lnSpc>
                <a:spcPct val="80000"/>
              </a:lnSpc>
              <a:buClr>
                <a:srgbClr val="CC0099"/>
              </a:buClr>
              <a:buFontTx/>
              <a:buNone/>
            </a:pPr>
            <a:r>
              <a:rPr lang="en-US" sz="2800" dirty="0" smtClean="0">
                <a:solidFill>
                  <a:srgbClr val="FF0000"/>
                </a:solidFill>
              </a:rPr>
              <a:t>	 agencies </a:t>
            </a:r>
            <a:r>
              <a:rPr lang="en-US" sz="2800" u="sng" dirty="0" smtClean="0">
                <a:solidFill>
                  <a:srgbClr val="FF0000"/>
                </a:solidFill>
              </a:rPr>
              <a:t>for duplicative projects</a:t>
            </a:r>
            <a:endParaRPr lang="en-US" sz="2800" dirty="0" smtClean="0">
              <a:solidFill>
                <a:srgbClr val="FF0000"/>
              </a:solidFill>
            </a:endParaRPr>
          </a:p>
        </p:txBody>
      </p:sp>
      <p:sp>
        <p:nvSpPr>
          <p:cNvPr id="641027" name="Rectangle 10"/>
          <p:cNvSpPr>
            <a:spLocks noChangeArrowheads="1"/>
          </p:cNvSpPr>
          <p:nvPr/>
        </p:nvSpPr>
        <p:spPr bwMode="auto">
          <a:xfrm>
            <a:off x="1516063" y="6491288"/>
            <a:ext cx="7391400" cy="366712"/>
          </a:xfrm>
          <a:prstGeom prst="rect">
            <a:avLst/>
          </a:prstGeom>
          <a:noFill/>
          <a:ln w="9525">
            <a:noFill/>
            <a:miter lim="800000"/>
            <a:headEnd/>
            <a:tailEnd/>
          </a:ln>
        </p:spPr>
        <p:txBody>
          <a:bodyPr lIns="92075" tIns="46038" rIns="92075" bIns="46038">
            <a:spAutoFit/>
          </a:bodyPr>
          <a:lstStyle/>
          <a:p>
            <a:pPr algn="r" eaLnBrk="0" hangingPunct="0"/>
            <a:r>
              <a:rPr lang="en-US" b="1">
                <a:solidFill>
                  <a:schemeClr val="bg1"/>
                </a:solidFill>
                <a:latin typeface="Verdana" pitchFamily="34" charset="0"/>
              </a:rPr>
              <a:t>SBIR/STTR Program Overview</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511300"/>
            <a:ext cx="8770938" cy="5201424"/>
          </a:xfrm>
          <a:prstGeom prst="rect">
            <a:avLst/>
          </a:prstGeom>
          <a:noFill/>
          <a:ln w="12700">
            <a:noFill/>
            <a:miter lim="800000"/>
            <a:headEnd type="none" w="sm" len="sm"/>
            <a:tailEnd type="none" w="sm" len="sm"/>
          </a:ln>
        </p:spPr>
        <p:txBody>
          <a:bodyPr>
            <a:spAutoFit/>
          </a:bodyPr>
          <a:lstStyle/>
          <a:p>
            <a:pPr marL="342900" indent="-342900" eaLnBrk="0" hangingPunct="0">
              <a:buClr>
                <a:srgbClr val="CC0066"/>
              </a:buClr>
              <a:buFontTx/>
              <a:buChar char="•"/>
            </a:pPr>
            <a:r>
              <a:rPr lang="en-US" sz="2800" b="1" dirty="0" smtClean="0">
                <a:solidFill>
                  <a:srgbClr val="0000FF"/>
                </a:solidFill>
              </a:rPr>
              <a:t>Annual SBIR/STTR Omnibus Grant </a:t>
            </a:r>
            <a:r>
              <a:rPr lang="en-US" sz="2800" b="1" dirty="0">
                <a:solidFill>
                  <a:srgbClr val="0000FF"/>
                </a:solidFill>
              </a:rPr>
              <a:t>Solicitation </a:t>
            </a:r>
          </a:p>
          <a:p>
            <a:pPr marL="342900" indent="-342900" eaLnBrk="0" hangingPunct="0">
              <a:buClr>
                <a:srgbClr val="CC0066"/>
              </a:buClr>
            </a:pPr>
            <a:r>
              <a:rPr lang="en-US" sz="2800" b="1" dirty="0">
                <a:solidFill>
                  <a:srgbClr val="0000FF"/>
                </a:solidFill>
              </a:rPr>
              <a:t>	</a:t>
            </a:r>
            <a:r>
              <a:rPr lang="en-US" sz="2400" b="1" dirty="0"/>
              <a:t>“Parent FOAs” </a:t>
            </a:r>
            <a:r>
              <a:rPr lang="en-US" sz="2400" b="1" dirty="0" smtClean="0">
                <a:solidFill>
                  <a:srgbClr val="72AF2F"/>
                </a:solidFill>
              </a:rPr>
              <a:t>SBIR: </a:t>
            </a:r>
            <a:r>
              <a:rPr lang="en-US" sz="2400" b="1" dirty="0" smtClean="0">
                <a:solidFill>
                  <a:srgbClr val="72AF2F"/>
                </a:solidFill>
              </a:rPr>
              <a:t>PA-13-088   </a:t>
            </a:r>
            <a:r>
              <a:rPr lang="en-US" sz="2400" b="1" dirty="0" smtClean="0">
                <a:solidFill>
                  <a:srgbClr val="72AF2F"/>
                </a:solidFill>
              </a:rPr>
              <a:t>STTR: </a:t>
            </a:r>
            <a:r>
              <a:rPr lang="en-US" sz="2400" b="1" dirty="0" smtClean="0">
                <a:solidFill>
                  <a:srgbClr val="72AF2F"/>
                </a:solidFill>
              </a:rPr>
              <a:t>PA-13-089</a:t>
            </a:r>
            <a:endParaRPr lang="en-US" sz="2400" b="1" dirty="0">
              <a:solidFill>
                <a:srgbClr val="72AF2F"/>
              </a:solidFill>
            </a:endParaRPr>
          </a:p>
          <a:p>
            <a:pPr marL="342900" indent="-342900" eaLnBrk="0" hangingPunct="0">
              <a:buClr>
                <a:srgbClr val="CC0066"/>
              </a:buClr>
            </a:pPr>
            <a:r>
              <a:rPr lang="en-US" sz="1000" b="1" dirty="0"/>
              <a:t>    </a:t>
            </a:r>
          </a:p>
          <a:p>
            <a:pPr marL="342900" indent="-342900" eaLnBrk="0" hangingPunct="0">
              <a:buClr>
                <a:srgbClr val="CC0066"/>
              </a:buClr>
            </a:pPr>
            <a:r>
              <a:rPr lang="en-US" sz="2400" b="1" dirty="0"/>
              <a:t>	</a:t>
            </a:r>
            <a:r>
              <a:rPr lang="en-US" sz="2000" b="1" i="1" dirty="0">
                <a:cs typeface="Arial" pitchFamily="34" charset="0"/>
              </a:rPr>
              <a:t>Release: January    </a:t>
            </a:r>
          </a:p>
          <a:p>
            <a:pPr marL="342900" indent="-342900" eaLnBrk="0" hangingPunct="0">
              <a:buClr>
                <a:srgbClr val="CC0066"/>
              </a:buClr>
            </a:pPr>
            <a:r>
              <a:rPr lang="en-US" sz="2000" b="1" i="1" dirty="0">
                <a:cs typeface="Arial" pitchFamily="34" charset="0"/>
              </a:rPr>
              <a:t>	Standard Due Dates: </a:t>
            </a:r>
            <a:r>
              <a:rPr lang="en-US" sz="2000" b="1" i="1" dirty="0"/>
              <a:t>April 5, Aug 5, Dec 5</a:t>
            </a:r>
          </a:p>
          <a:p>
            <a:pPr marL="342900" indent="-342900"/>
            <a:r>
              <a:rPr lang="en-US" sz="2000" b="1" i="1" dirty="0">
                <a:cs typeface="Arial" pitchFamily="34" charset="0"/>
              </a:rPr>
              <a:t>	(AIDS/AIDS-related:  May 7, Sept 7, Jan 7)</a:t>
            </a:r>
            <a:endParaRPr lang="en-US" sz="2000" b="1" i="1" u="sng" dirty="0"/>
          </a:p>
          <a:p>
            <a:pPr marL="342900" indent="-342900" eaLnBrk="0" hangingPunct="0">
              <a:buClr>
                <a:srgbClr val="CC0066"/>
              </a:buClr>
            </a:pPr>
            <a:endParaRPr lang="en-US" sz="1400" b="1" dirty="0"/>
          </a:p>
          <a:p>
            <a:pPr marL="342900" indent="-342900" eaLnBrk="0" hangingPunct="0">
              <a:buClr>
                <a:srgbClr val="CC0066"/>
              </a:buClr>
              <a:buFontTx/>
              <a:buChar char="•"/>
            </a:pPr>
            <a:r>
              <a:rPr lang="en-US" sz="2800" b="1" dirty="0" smtClean="0">
                <a:solidFill>
                  <a:srgbClr val="0000FF"/>
                </a:solidFill>
              </a:rPr>
              <a:t>NIH Guide for Grants and Contracts</a:t>
            </a:r>
          </a:p>
          <a:p>
            <a:pPr marL="342900" indent="-342900" eaLnBrk="0" hangingPunct="0">
              <a:buClr>
                <a:srgbClr val="CC0066"/>
              </a:buClr>
            </a:pPr>
            <a:r>
              <a:rPr lang="en-US" sz="2400" b="1" dirty="0" smtClean="0">
                <a:cs typeface="Arial" pitchFamily="34" charset="0"/>
              </a:rPr>
              <a:t>	</a:t>
            </a:r>
            <a:r>
              <a:rPr lang="en-US" sz="2400" b="1" dirty="0" smtClean="0"/>
              <a:t>Release: Weekly	Receipt dates specified in each </a:t>
            </a:r>
            <a:r>
              <a:rPr lang="en-US" sz="2400" b="1" dirty="0" smtClean="0">
                <a:solidFill>
                  <a:srgbClr val="0000FF"/>
                </a:solidFill>
              </a:rPr>
              <a:t>Targeted FOA </a:t>
            </a:r>
            <a:r>
              <a:rPr lang="en-US" sz="2400" b="1" dirty="0" smtClean="0"/>
              <a:t>– </a:t>
            </a:r>
            <a:r>
              <a:rPr lang="en-US" sz="2000" b="1" i="1" dirty="0" smtClean="0"/>
              <a:t>various due dates, review criteria, duration!</a:t>
            </a:r>
          </a:p>
          <a:p>
            <a:pPr marL="342900" indent="-342900" eaLnBrk="0" hangingPunct="0">
              <a:buClr>
                <a:srgbClr val="CC0066"/>
              </a:buClr>
            </a:pPr>
            <a:r>
              <a:rPr lang="en-US" sz="2400" b="1" dirty="0" smtClean="0">
                <a:solidFill>
                  <a:srgbClr val="CC0099"/>
                </a:solidFill>
                <a:cs typeface="Arial" pitchFamily="34" charset="0"/>
              </a:rPr>
              <a:t>	http://grants.nih.gov/grants/guide/index.html</a:t>
            </a:r>
            <a:endParaRPr lang="en-US" sz="2400" b="1" dirty="0" smtClean="0">
              <a:solidFill>
                <a:srgbClr val="0000FF"/>
              </a:solidFill>
            </a:endParaRPr>
          </a:p>
          <a:p>
            <a:pPr marL="342900" indent="-342900" eaLnBrk="0" hangingPunct="0">
              <a:buClr>
                <a:srgbClr val="CC0066"/>
              </a:buClr>
              <a:buFontTx/>
              <a:buChar char="•"/>
            </a:pPr>
            <a:endParaRPr lang="en-US" sz="1400" b="1" dirty="0" smtClean="0">
              <a:solidFill>
                <a:srgbClr val="0000FF"/>
              </a:solidFill>
            </a:endParaRPr>
          </a:p>
          <a:p>
            <a:pPr marL="342900" indent="-342900" eaLnBrk="0" hangingPunct="0">
              <a:buClr>
                <a:srgbClr val="CC0066"/>
              </a:buClr>
              <a:buFontTx/>
              <a:buChar char="•"/>
            </a:pPr>
            <a:r>
              <a:rPr lang="en-US" sz="2800" b="1" dirty="0" smtClean="0">
                <a:solidFill>
                  <a:srgbClr val="0000FF"/>
                </a:solidFill>
              </a:rPr>
              <a:t>SBIR </a:t>
            </a:r>
            <a:r>
              <a:rPr lang="en-US" sz="2800" b="1" dirty="0">
                <a:solidFill>
                  <a:srgbClr val="0000FF"/>
                </a:solidFill>
              </a:rPr>
              <a:t>Contract Solicitation (NIH, CDC)</a:t>
            </a:r>
          </a:p>
          <a:p>
            <a:pPr marL="342900" indent="-342900" eaLnBrk="0" hangingPunct="0">
              <a:buClr>
                <a:srgbClr val="CC0066"/>
              </a:buClr>
              <a:buFont typeface="Wingdings" pitchFamily="2" charset="2"/>
              <a:buNone/>
            </a:pPr>
            <a:r>
              <a:rPr lang="en-US" sz="2400" b="1" dirty="0"/>
              <a:t>    </a:t>
            </a:r>
            <a:r>
              <a:rPr lang="en-US" sz="2000" b="1" i="1" dirty="0"/>
              <a:t>Release: August		November receipt date</a:t>
            </a:r>
          </a:p>
          <a:p>
            <a:pPr marL="342900" indent="-342900" eaLnBrk="0" hangingPunct="0">
              <a:buClr>
                <a:srgbClr val="CC0066"/>
              </a:buClr>
              <a:buFont typeface="Wingdings" pitchFamily="2" charset="2"/>
              <a:buNone/>
            </a:pPr>
            <a:endParaRPr lang="en-US" sz="1400" b="1" dirty="0"/>
          </a:p>
          <a:p>
            <a:pPr marL="342900" indent="-342900" eaLnBrk="0" hangingPunct="0">
              <a:buClr>
                <a:srgbClr val="CC0066"/>
              </a:buClr>
              <a:buFont typeface="Wingdings" pitchFamily="2" charset="2"/>
              <a:buNone/>
            </a:pPr>
            <a:endParaRPr lang="en-US" sz="800" b="1" dirty="0"/>
          </a:p>
        </p:txBody>
      </p:sp>
      <p:sp>
        <p:nvSpPr>
          <p:cNvPr id="21507" name="Rectangle 3"/>
          <p:cNvSpPr>
            <a:spLocks noChangeArrowheads="1"/>
          </p:cNvSpPr>
          <p:nvPr/>
        </p:nvSpPr>
        <p:spPr bwMode="auto">
          <a:xfrm>
            <a:off x="439738" y="133350"/>
            <a:ext cx="8229600" cy="584200"/>
          </a:xfrm>
          <a:prstGeom prst="rect">
            <a:avLst/>
          </a:prstGeom>
          <a:noFill/>
          <a:ln w="9525">
            <a:noFill/>
            <a:miter lim="800000"/>
            <a:headEnd/>
            <a:tailEnd/>
          </a:ln>
        </p:spPr>
        <p:txBody>
          <a:bodyPr lIns="92075" tIns="46038" rIns="92075" bIns="46038">
            <a:spAutoFit/>
          </a:bodyPr>
          <a:lstStyle/>
          <a:p>
            <a:pPr algn="r" eaLnBrk="0" hangingPunct="0">
              <a:lnSpc>
                <a:spcPct val="110000"/>
              </a:lnSpc>
            </a:pPr>
            <a:r>
              <a:rPr lang="en-US" sz="3200" b="1">
                <a:solidFill>
                  <a:schemeClr val="bg1"/>
                </a:solidFill>
                <a:latin typeface="Verdana" pitchFamily="34" charset="0"/>
              </a:rPr>
              <a:t>Solicitations and Due Dates</a:t>
            </a:r>
          </a:p>
        </p:txBody>
      </p:sp>
      <p:sp>
        <p:nvSpPr>
          <p:cNvPr id="21509" name="Line 7"/>
          <p:cNvSpPr>
            <a:spLocks noChangeShapeType="1"/>
          </p:cNvSpPr>
          <p:nvPr/>
        </p:nvSpPr>
        <p:spPr bwMode="auto">
          <a:xfrm>
            <a:off x="457200" y="3657600"/>
            <a:ext cx="7924800" cy="0"/>
          </a:xfrm>
          <a:prstGeom prst="line">
            <a:avLst/>
          </a:prstGeom>
          <a:noFill/>
          <a:ln w="9525" cap="rnd">
            <a:solidFill>
              <a:srgbClr val="0000FF"/>
            </a:solidFill>
            <a:prstDash val="sysDot"/>
            <a:miter lim="800000"/>
            <a:headEnd/>
            <a:tailEnd/>
          </a:ln>
        </p:spPr>
        <p:txBody>
          <a:bodyPr wrap="none"/>
          <a:lstStyle/>
          <a:p>
            <a:endParaRPr lang="en-US"/>
          </a:p>
        </p:txBody>
      </p:sp>
      <p:sp>
        <p:nvSpPr>
          <p:cNvPr id="21510" name="Line 8"/>
          <p:cNvSpPr>
            <a:spLocks noChangeShapeType="1"/>
          </p:cNvSpPr>
          <p:nvPr/>
        </p:nvSpPr>
        <p:spPr bwMode="auto">
          <a:xfrm>
            <a:off x="457200" y="5410200"/>
            <a:ext cx="7924800" cy="0"/>
          </a:xfrm>
          <a:prstGeom prst="line">
            <a:avLst/>
          </a:prstGeom>
          <a:noFill/>
          <a:ln w="9525" cap="rnd">
            <a:solidFill>
              <a:srgbClr val="0000FF"/>
            </a:solidFill>
            <a:prstDash val="sysDot"/>
            <a:miter lim="800000"/>
            <a:headEnd/>
            <a:tailEnd/>
          </a:ln>
        </p:spPr>
        <p:txBody>
          <a:bodyPr wrap="none"/>
          <a:lstStyle/>
          <a:p>
            <a:endParaRPr lang="en-US"/>
          </a:p>
        </p:txBody>
      </p:sp>
      <p:sp>
        <p:nvSpPr>
          <p:cNvPr id="21511" name="Line 9"/>
          <p:cNvSpPr>
            <a:spLocks noChangeShapeType="1"/>
          </p:cNvSpPr>
          <p:nvPr/>
        </p:nvSpPr>
        <p:spPr bwMode="auto">
          <a:xfrm>
            <a:off x="457200" y="6400800"/>
            <a:ext cx="7924800" cy="0"/>
          </a:xfrm>
          <a:prstGeom prst="line">
            <a:avLst/>
          </a:prstGeom>
          <a:noFill/>
          <a:ln w="9525" cap="rnd">
            <a:solidFill>
              <a:srgbClr val="0000FF"/>
            </a:solidFill>
            <a:prstDash val="sysDot"/>
            <a:miter lim="800000"/>
            <a:headEnd/>
            <a:tailEnd/>
          </a:ln>
        </p:spPr>
        <p:txBody>
          <a:bodyPr wrap="none"/>
          <a:lstStyle/>
          <a:p>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Verdana" pitchFamily="34" charset="0"/>
              </a:rPr>
              <a:t>                       NIH Mission</a:t>
            </a:r>
            <a:endParaRPr lang="en-US" sz="3200" b="1" dirty="0">
              <a:latin typeface="Verdana" pitchFamily="34" charset="0"/>
            </a:endParaRPr>
          </a:p>
        </p:txBody>
      </p:sp>
      <p:sp>
        <p:nvSpPr>
          <p:cNvPr id="4" name="Text Box 12"/>
          <p:cNvSpPr txBox="1">
            <a:spLocks noGrp="1" noChangeArrowheads="1"/>
          </p:cNvSpPr>
          <p:nvPr>
            <p:ph idx="1"/>
          </p:nvPr>
        </p:nvSpPr>
        <p:spPr bwMode="auto">
          <a:xfrm>
            <a:off x="2209800" y="2819400"/>
            <a:ext cx="4572000" cy="2246769"/>
          </a:xfrm>
          <a:prstGeom prst="rect">
            <a:avLst/>
          </a:prstGeom>
          <a:noFill/>
          <a:ln w="12700">
            <a:noFill/>
            <a:miter lim="800000"/>
            <a:headEnd type="none" w="sm" len="sm"/>
            <a:tailEnd type="none" w="sm" len="sm"/>
          </a:ln>
        </p:spPr>
        <p:txBody>
          <a:bodyPr wrap="square">
            <a:spAutoFit/>
          </a:bodyPr>
          <a:lstStyle/>
          <a:p>
            <a:pPr algn="ctr">
              <a:buNone/>
            </a:pPr>
            <a:r>
              <a:rPr lang="en-US" sz="2800" b="1" i="1" dirty="0" smtClean="0">
                <a:solidFill>
                  <a:srgbClr val="0000CC"/>
                </a:solidFill>
              </a:rPr>
              <a:t>Improve </a:t>
            </a:r>
            <a:r>
              <a:rPr lang="en-US" sz="2800" b="1" i="1" dirty="0">
                <a:solidFill>
                  <a:srgbClr val="0000CC"/>
                </a:solidFill>
              </a:rPr>
              <a:t>human health through biomedical and behavioral research, </a:t>
            </a:r>
            <a:r>
              <a:rPr lang="en-US" sz="2800" b="1" i="1" dirty="0" smtClean="0">
                <a:solidFill>
                  <a:srgbClr val="0000CC"/>
                </a:solidFill>
              </a:rPr>
              <a:t>research </a:t>
            </a:r>
            <a:r>
              <a:rPr lang="en-US" sz="2800" b="1" i="1" dirty="0">
                <a:solidFill>
                  <a:srgbClr val="0000CC"/>
                </a:solidFill>
              </a:rPr>
              <a:t>training and communications. </a:t>
            </a:r>
          </a:p>
        </p:txBody>
      </p:sp>
      <p:pic>
        <p:nvPicPr>
          <p:cNvPr id="5" name="Picture 18"/>
          <p:cNvPicPr>
            <a:picLocks noChangeAspect="1" noChangeArrowheads="1"/>
          </p:cNvPicPr>
          <p:nvPr/>
        </p:nvPicPr>
        <p:blipFill>
          <a:blip r:embed="rId2" cstate="print"/>
          <a:srcRect t="5132" b="12770"/>
          <a:stretch>
            <a:fillRect/>
          </a:stretch>
        </p:blipFill>
        <p:spPr bwMode="auto">
          <a:xfrm>
            <a:off x="0" y="3810000"/>
            <a:ext cx="2322513" cy="1143000"/>
          </a:xfrm>
          <a:prstGeom prst="rect">
            <a:avLst/>
          </a:prstGeom>
          <a:noFill/>
          <a:ln w="9525">
            <a:noFill/>
            <a:miter lim="800000"/>
            <a:headEnd/>
            <a:tailEnd/>
          </a:ln>
        </p:spPr>
      </p:pic>
      <p:pic>
        <p:nvPicPr>
          <p:cNvPr id="6" name="Picture 19"/>
          <p:cNvPicPr>
            <a:picLocks noChangeAspect="1" noChangeArrowheads="1"/>
          </p:cNvPicPr>
          <p:nvPr/>
        </p:nvPicPr>
        <p:blipFill>
          <a:blip r:embed="rId3" cstate="print"/>
          <a:srcRect/>
          <a:stretch>
            <a:fillRect/>
          </a:stretch>
        </p:blipFill>
        <p:spPr bwMode="auto">
          <a:xfrm>
            <a:off x="609600" y="5105400"/>
            <a:ext cx="2312988" cy="1143000"/>
          </a:xfrm>
          <a:prstGeom prst="rect">
            <a:avLst/>
          </a:prstGeom>
          <a:noFill/>
          <a:ln w="9525">
            <a:noFill/>
            <a:miter lim="800000"/>
            <a:headEnd/>
            <a:tailEnd/>
          </a:ln>
        </p:spPr>
      </p:pic>
      <p:pic>
        <p:nvPicPr>
          <p:cNvPr id="7" name="Picture 22"/>
          <p:cNvPicPr>
            <a:picLocks noChangeAspect="1" noChangeArrowheads="1"/>
          </p:cNvPicPr>
          <p:nvPr/>
        </p:nvPicPr>
        <p:blipFill>
          <a:blip r:embed="rId4" cstate="print"/>
          <a:srcRect/>
          <a:stretch>
            <a:fillRect/>
          </a:stretch>
        </p:blipFill>
        <p:spPr bwMode="auto">
          <a:xfrm>
            <a:off x="0" y="2362200"/>
            <a:ext cx="2311400" cy="1143000"/>
          </a:xfrm>
          <a:prstGeom prst="rect">
            <a:avLst/>
          </a:prstGeom>
          <a:noFill/>
          <a:ln w="9525">
            <a:noFill/>
            <a:miter lim="800000"/>
            <a:headEnd/>
            <a:tailEnd/>
          </a:ln>
        </p:spPr>
      </p:pic>
      <p:pic>
        <p:nvPicPr>
          <p:cNvPr id="8" name="Picture 17"/>
          <p:cNvPicPr>
            <a:picLocks noChangeAspect="1" noChangeArrowheads="1"/>
          </p:cNvPicPr>
          <p:nvPr/>
        </p:nvPicPr>
        <p:blipFill>
          <a:blip r:embed="rId5" cstate="print"/>
          <a:srcRect/>
          <a:stretch>
            <a:fillRect/>
          </a:stretch>
        </p:blipFill>
        <p:spPr bwMode="auto">
          <a:xfrm>
            <a:off x="6531150" y="4648200"/>
            <a:ext cx="2612850" cy="1292225"/>
          </a:xfrm>
          <a:prstGeom prst="rect">
            <a:avLst/>
          </a:prstGeom>
          <a:noFill/>
          <a:ln w="9525">
            <a:noFill/>
            <a:miter lim="800000"/>
            <a:headEnd/>
            <a:tailEnd/>
          </a:ln>
        </p:spPr>
      </p:pic>
      <p:pic>
        <p:nvPicPr>
          <p:cNvPr id="9" name="Picture 20"/>
          <p:cNvPicPr>
            <a:picLocks noChangeAspect="1" noChangeArrowheads="1"/>
          </p:cNvPicPr>
          <p:nvPr/>
        </p:nvPicPr>
        <p:blipFill>
          <a:blip r:embed="rId6" cstate="print"/>
          <a:srcRect/>
          <a:stretch>
            <a:fillRect/>
          </a:stretch>
        </p:blipFill>
        <p:spPr bwMode="auto">
          <a:xfrm>
            <a:off x="2667000" y="1447800"/>
            <a:ext cx="2311400" cy="1143000"/>
          </a:xfrm>
          <a:prstGeom prst="rect">
            <a:avLst/>
          </a:prstGeom>
          <a:noFill/>
          <a:ln w="9525">
            <a:noFill/>
            <a:miter lim="800000"/>
            <a:headEnd/>
            <a:tailEnd/>
          </a:ln>
        </p:spPr>
      </p:pic>
      <p:pic>
        <p:nvPicPr>
          <p:cNvPr id="10" name="Picture 21"/>
          <p:cNvPicPr>
            <a:picLocks noChangeAspect="1" noChangeArrowheads="1"/>
          </p:cNvPicPr>
          <p:nvPr/>
        </p:nvPicPr>
        <p:blipFill>
          <a:blip r:embed="rId7" cstate="print"/>
          <a:srcRect/>
          <a:stretch>
            <a:fillRect/>
          </a:stretch>
        </p:blipFill>
        <p:spPr bwMode="auto">
          <a:xfrm>
            <a:off x="3276600" y="5181600"/>
            <a:ext cx="2997200" cy="1482725"/>
          </a:xfrm>
          <a:prstGeom prst="rect">
            <a:avLst/>
          </a:prstGeom>
          <a:noFill/>
          <a:ln w="9525">
            <a:noFill/>
            <a:miter lim="800000"/>
            <a:headEnd/>
            <a:tailEnd/>
          </a:ln>
        </p:spPr>
      </p:pic>
      <p:pic>
        <p:nvPicPr>
          <p:cNvPr id="11" name="Picture 23"/>
          <p:cNvPicPr>
            <a:picLocks noChangeAspect="1" noChangeArrowheads="1"/>
          </p:cNvPicPr>
          <p:nvPr/>
        </p:nvPicPr>
        <p:blipFill>
          <a:blip r:embed="rId8" cstate="print"/>
          <a:srcRect/>
          <a:stretch>
            <a:fillRect/>
          </a:stretch>
        </p:blipFill>
        <p:spPr bwMode="auto">
          <a:xfrm>
            <a:off x="7010400" y="3048000"/>
            <a:ext cx="2133600" cy="1055077"/>
          </a:xfrm>
          <a:prstGeom prst="rect">
            <a:avLst/>
          </a:prstGeom>
          <a:noFill/>
          <a:ln w="9525">
            <a:noFill/>
            <a:miter lim="800000"/>
            <a:headEnd/>
            <a:tailEnd/>
          </a:ln>
        </p:spPr>
      </p:pic>
      <p:pic>
        <p:nvPicPr>
          <p:cNvPr id="12" name="Picture 24"/>
          <p:cNvPicPr>
            <a:picLocks noChangeAspect="1" noChangeArrowheads="1"/>
          </p:cNvPicPr>
          <p:nvPr/>
        </p:nvPicPr>
        <p:blipFill>
          <a:blip r:embed="rId9" cstate="print"/>
          <a:srcRect/>
          <a:stretch>
            <a:fillRect/>
          </a:stretch>
        </p:blipFill>
        <p:spPr bwMode="auto">
          <a:xfrm>
            <a:off x="5105400" y="1447800"/>
            <a:ext cx="2311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Limited Award Waiver from SBA</a:t>
            </a:r>
            <a:endParaRPr lang="en-US" sz="4000" dirty="0"/>
          </a:p>
        </p:txBody>
      </p:sp>
      <p:sp>
        <p:nvSpPr>
          <p:cNvPr id="3" name="Content Placeholder 2"/>
          <p:cNvSpPr>
            <a:spLocks noGrp="1"/>
          </p:cNvSpPr>
          <p:nvPr>
            <p:ph idx="1"/>
          </p:nvPr>
        </p:nvSpPr>
        <p:spPr>
          <a:xfrm>
            <a:off x="228600" y="1447800"/>
            <a:ext cx="8686800" cy="4876800"/>
          </a:xfrm>
          <a:solidFill>
            <a:schemeClr val="accent3"/>
          </a:solidFill>
        </p:spPr>
        <p:txBody>
          <a:bodyPr/>
          <a:lstStyle/>
          <a:p>
            <a:r>
              <a:rPr lang="en-US" sz="2800" dirty="0"/>
              <a:t>NIH has received a limited waiver from SBA, as authorized by the statute, to exceed the hard cap for specific topics that can be found </a:t>
            </a:r>
            <a:r>
              <a:rPr lang="en-US" sz="2800" dirty="0" smtClean="0">
                <a:hlinkClick r:id="rId2"/>
              </a:rPr>
              <a:t>here</a:t>
            </a:r>
            <a:r>
              <a:rPr lang="en-US" sz="2800" dirty="0" smtClean="0"/>
              <a:t>.  </a:t>
            </a:r>
          </a:p>
          <a:p>
            <a:r>
              <a:rPr lang="en-US" sz="2800" dirty="0"/>
              <a:t>Due to the nature of the waiver, some NIH Institutes and Centers generally will not consider applications with budgets over $225,000 for Phase I and $1,500,000 for Phase II</a:t>
            </a:r>
            <a:r>
              <a:rPr lang="en-US" sz="2800" dirty="0" smtClean="0"/>
              <a:t>.</a:t>
            </a:r>
          </a:p>
          <a:p>
            <a:r>
              <a:rPr lang="en-US" sz="2800" dirty="0"/>
              <a:t>Applicants are </a:t>
            </a:r>
            <a:r>
              <a:rPr lang="en-US" sz="2800" b="1" dirty="0"/>
              <a:t>strongly encouraged</a:t>
            </a:r>
            <a:r>
              <a:rPr lang="en-US" sz="2800" dirty="0"/>
              <a:t> to contact NIH program officials prior to submitting any application in excess of the hard cap ($225,000 for Phase I and $1,500,000 for Phase II). </a:t>
            </a:r>
            <a:endParaRPr lang="en-US" sz="2800" dirty="0" smtClean="0"/>
          </a:p>
        </p:txBody>
      </p:sp>
    </p:spTree>
    <p:extLst>
      <p:ext uri="{BB962C8B-B14F-4D97-AF65-F5344CB8AC3E}">
        <p14:creationId xmlns:p14="http://schemas.microsoft.com/office/powerpoint/2010/main" xmlns="" val="2024598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Important changes in this year’s Omnibus Grant Solicitations</a:t>
            </a:r>
            <a:endParaRPr lang="en-US" sz="4000" dirty="0"/>
          </a:p>
        </p:txBody>
      </p:sp>
      <p:sp>
        <p:nvSpPr>
          <p:cNvPr id="3" name="Content Placeholder 2"/>
          <p:cNvSpPr>
            <a:spLocks noGrp="1"/>
          </p:cNvSpPr>
          <p:nvPr>
            <p:ph idx="1"/>
          </p:nvPr>
        </p:nvSpPr>
        <p:spPr>
          <a:solidFill>
            <a:schemeClr val="accent3"/>
          </a:solidFill>
        </p:spPr>
        <p:txBody>
          <a:bodyPr/>
          <a:lstStyle/>
          <a:p>
            <a:r>
              <a:rPr lang="en-US" sz="2600" dirty="0" smtClean="0"/>
              <a:t>Technical Assistance option	</a:t>
            </a:r>
          </a:p>
          <a:p>
            <a:pPr lvl="1">
              <a:buFont typeface="Arial" pitchFamily="34" charset="0"/>
              <a:buChar char="•"/>
            </a:pPr>
            <a:r>
              <a:rPr lang="en-US" sz="2400" dirty="0">
                <a:solidFill>
                  <a:schemeClr val="accent2"/>
                </a:solidFill>
              </a:rPr>
              <a:t>NIH offers distinct </a:t>
            </a:r>
            <a:r>
              <a:rPr lang="en-US" sz="2400" dirty="0">
                <a:solidFill>
                  <a:schemeClr val="accent2"/>
                </a:solidFill>
                <a:hlinkClick r:id="rId2"/>
              </a:rPr>
              <a:t>technical assistance programs </a:t>
            </a:r>
            <a:r>
              <a:rPr lang="en-US" sz="2400" dirty="0">
                <a:solidFill>
                  <a:schemeClr val="accent2"/>
                </a:solidFill>
              </a:rPr>
              <a:t>to SBIR Phase I and Phase II </a:t>
            </a:r>
            <a:r>
              <a:rPr lang="en-US" sz="2400" dirty="0" smtClean="0">
                <a:solidFill>
                  <a:schemeClr val="accent2"/>
                </a:solidFill>
              </a:rPr>
              <a:t>awardees</a:t>
            </a:r>
            <a:r>
              <a:rPr lang="en-US" sz="2400" dirty="0">
                <a:solidFill>
                  <a:schemeClr val="accent2"/>
                </a:solidFill>
              </a:rPr>
              <a:t> </a:t>
            </a:r>
            <a:r>
              <a:rPr lang="en-US" sz="2400" dirty="0" smtClean="0">
                <a:solidFill>
                  <a:schemeClr val="accent2"/>
                </a:solidFill>
              </a:rPr>
              <a:t>(Niche &amp; CAP)</a:t>
            </a:r>
          </a:p>
          <a:p>
            <a:pPr lvl="1">
              <a:buFont typeface="Arial" pitchFamily="34" charset="0"/>
              <a:buChar char="•"/>
            </a:pPr>
            <a:r>
              <a:rPr lang="en-US" sz="2400" dirty="0" smtClean="0">
                <a:solidFill>
                  <a:schemeClr val="accent2"/>
                </a:solidFill>
              </a:rPr>
              <a:t>Applicants </a:t>
            </a:r>
            <a:r>
              <a:rPr lang="en-US" sz="2400" dirty="0">
                <a:solidFill>
                  <a:schemeClr val="accent2"/>
                </a:solidFill>
              </a:rPr>
              <a:t>wishing to utilize their own technical assistance vendor are required to include this </a:t>
            </a:r>
            <a:r>
              <a:rPr lang="en-US" sz="2400" dirty="0" smtClean="0">
                <a:solidFill>
                  <a:schemeClr val="accent2"/>
                </a:solidFill>
              </a:rPr>
              <a:t>in </a:t>
            </a:r>
            <a:r>
              <a:rPr lang="en-US" sz="2400" dirty="0">
                <a:solidFill>
                  <a:schemeClr val="accent2"/>
                </a:solidFill>
              </a:rPr>
              <a:t>your budget and provide a detailed budget </a:t>
            </a:r>
            <a:r>
              <a:rPr lang="en-US" sz="2400" dirty="0" smtClean="0">
                <a:solidFill>
                  <a:schemeClr val="accent2"/>
                </a:solidFill>
              </a:rPr>
              <a:t>justification.  </a:t>
            </a:r>
          </a:p>
          <a:p>
            <a:pPr lvl="1">
              <a:buFont typeface="Arial" pitchFamily="34" charset="0"/>
              <a:buChar char="•"/>
            </a:pPr>
            <a:r>
              <a:rPr lang="en-US" sz="2400" dirty="0" smtClean="0">
                <a:solidFill>
                  <a:schemeClr val="accent2"/>
                </a:solidFill>
              </a:rPr>
              <a:t>Please </a:t>
            </a:r>
            <a:r>
              <a:rPr lang="en-US" sz="2400" dirty="0">
                <a:solidFill>
                  <a:schemeClr val="accent2"/>
                </a:solidFill>
              </a:rPr>
              <a:t>note, if funds are requested to utilize your own technical assistance vendor and an award is made, the awardee is not eligible to apply for the NIH-provided technical assistance program for the phase of their award. </a:t>
            </a:r>
            <a:r>
              <a:rPr lang="en-US" sz="2400" dirty="0"/>
              <a:t/>
            </a:r>
            <a:br>
              <a:rPr lang="en-US" sz="2400" dirty="0"/>
            </a:br>
            <a:endParaRPr lang="en-US" sz="2400" dirty="0"/>
          </a:p>
          <a:p>
            <a:pPr lvl="1"/>
            <a:endParaRPr lang="en-US" sz="2200" dirty="0" smtClean="0"/>
          </a:p>
        </p:txBody>
      </p:sp>
    </p:spTree>
    <p:extLst>
      <p:ext uri="{BB962C8B-B14F-4D97-AF65-F5344CB8AC3E}">
        <p14:creationId xmlns:p14="http://schemas.microsoft.com/office/powerpoint/2010/main" xmlns="" val="4135035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 provisions </a:t>
            </a:r>
            <a:r>
              <a:rPr lang="en-US" sz="3200" dirty="0" smtClean="0">
                <a:solidFill>
                  <a:srgbClr val="FF0000"/>
                </a:solidFill>
              </a:rPr>
              <a:t>NOT</a:t>
            </a:r>
            <a:r>
              <a:rPr lang="en-US" sz="3200" dirty="0" smtClean="0"/>
              <a:t> implemented in this year’s Omnibus Grant Solicitations at this time</a:t>
            </a:r>
            <a:endParaRPr lang="en-US" sz="3200" dirty="0"/>
          </a:p>
        </p:txBody>
      </p:sp>
      <p:sp>
        <p:nvSpPr>
          <p:cNvPr id="4" name="TextBox 3"/>
          <p:cNvSpPr txBox="1"/>
          <p:nvPr/>
        </p:nvSpPr>
        <p:spPr>
          <a:xfrm>
            <a:off x="457200" y="1600200"/>
            <a:ext cx="8153400" cy="4647426"/>
          </a:xfrm>
          <a:prstGeom prst="rect">
            <a:avLst/>
          </a:prstGeom>
          <a:solidFill>
            <a:schemeClr val="accent3"/>
          </a:solidFill>
        </p:spPr>
        <p:txBody>
          <a:bodyPr wrap="square" rtlCol="0">
            <a:spAutoFit/>
          </a:bodyPr>
          <a:lstStyle/>
          <a:p>
            <a:r>
              <a:rPr lang="en-US" sz="2800" dirty="0" smtClean="0">
                <a:solidFill>
                  <a:schemeClr val="accent2"/>
                </a:solidFill>
              </a:rPr>
              <a:t>1.  No Switching mechanisms at Phase II</a:t>
            </a:r>
          </a:p>
          <a:p>
            <a:pPr marL="742950" lvl="1" indent="-285750">
              <a:buFont typeface="Arial" pitchFamily="34" charset="0"/>
              <a:buChar char="•"/>
            </a:pPr>
            <a:r>
              <a:rPr lang="en-US" sz="2000" dirty="0">
                <a:solidFill>
                  <a:schemeClr val="accent2"/>
                </a:solidFill>
              </a:rPr>
              <a:t>Applicants </a:t>
            </a:r>
            <a:r>
              <a:rPr lang="en-US" sz="2000" b="1" dirty="0">
                <a:solidFill>
                  <a:schemeClr val="accent2"/>
                </a:solidFill>
              </a:rPr>
              <a:t>cannot</a:t>
            </a:r>
            <a:r>
              <a:rPr lang="en-US" sz="2000" dirty="0">
                <a:solidFill>
                  <a:schemeClr val="accent2"/>
                </a:solidFill>
              </a:rPr>
              <a:t> apply for Phase II SBIR funding based on a Phase I STTR award or conversely  a Phase II STTR based on a Phase I SBIR award. Similarly, applicants </a:t>
            </a:r>
            <a:r>
              <a:rPr lang="en-US" sz="2000" b="1" dirty="0">
                <a:solidFill>
                  <a:schemeClr val="accent2"/>
                </a:solidFill>
              </a:rPr>
              <a:t>cannot</a:t>
            </a:r>
            <a:r>
              <a:rPr lang="en-US" sz="2000" dirty="0">
                <a:solidFill>
                  <a:schemeClr val="accent2"/>
                </a:solidFill>
              </a:rPr>
              <a:t> apply for a Phase IIB SBIR or STTR based on a Phase II STTR or SBIR award, respectively</a:t>
            </a:r>
            <a:r>
              <a:rPr lang="en-US" sz="2000" dirty="0" smtClean="0">
                <a:solidFill>
                  <a:schemeClr val="accent2"/>
                </a:solidFill>
              </a:rPr>
              <a:t>.</a:t>
            </a:r>
          </a:p>
          <a:p>
            <a:pPr marL="339725" lvl="1" indent="-339725">
              <a:buFont typeface="Arial" pitchFamily="34" charset="0"/>
              <a:buChar char="•"/>
            </a:pPr>
            <a:endParaRPr lang="en-US" sz="2800" dirty="0" smtClean="0">
              <a:solidFill>
                <a:schemeClr val="accent2"/>
              </a:solidFill>
            </a:endParaRPr>
          </a:p>
          <a:p>
            <a:pPr marL="514350" lvl="1" indent="-514350">
              <a:buAutoNum type="arabicPeriod" startAt="2"/>
            </a:pPr>
            <a:r>
              <a:rPr lang="en-US" sz="2800" dirty="0" smtClean="0">
                <a:solidFill>
                  <a:schemeClr val="accent2"/>
                </a:solidFill>
              </a:rPr>
              <a:t>No Direct Phase II applications (pilot FOAs when implemented)</a:t>
            </a:r>
          </a:p>
          <a:p>
            <a:pPr marL="0" lvl="1"/>
            <a:endParaRPr lang="en-US" sz="2800" dirty="0" smtClean="0">
              <a:solidFill>
                <a:schemeClr val="accent2"/>
              </a:solidFill>
            </a:endParaRPr>
          </a:p>
          <a:p>
            <a:pPr marL="0" lvl="1"/>
            <a:r>
              <a:rPr lang="en-US" sz="2800" dirty="0" smtClean="0">
                <a:solidFill>
                  <a:srgbClr val="00B050"/>
                </a:solidFill>
              </a:rPr>
              <a:t>Why not? </a:t>
            </a:r>
            <a:r>
              <a:rPr lang="en-US" sz="2800" dirty="0">
                <a:solidFill>
                  <a:schemeClr val="accent2"/>
                </a:solidFill>
              </a:rPr>
              <a:t>NIH is currently updating its electronic systems and </a:t>
            </a:r>
            <a:r>
              <a:rPr lang="en-US" sz="2800" dirty="0" smtClean="0">
                <a:solidFill>
                  <a:schemeClr val="accent2"/>
                </a:solidFill>
              </a:rPr>
              <a:t>forms for these provisions.</a:t>
            </a:r>
            <a:endParaRPr lang="en-US" sz="2800" dirty="0">
              <a:solidFill>
                <a:schemeClr val="accent2"/>
              </a:solidFill>
            </a:endParaRPr>
          </a:p>
        </p:txBody>
      </p:sp>
    </p:spTree>
    <p:extLst>
      <p:ext uri="{BB962C8B-B14F-4D97-AF65-F5344CB8AC3E}">
        <p14:creationId xmlns:p14="http://schemas.microsoft.com/office/powerpoint/2010/main" xmlns="" val="4193539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 provisions </a:t>
            </a:r>
            <a:r>
              <a:rPr lang="en-US" sz="3200" dirty="0" smtClean="0">
                <a:solidFill>
                  <a:srgbClr val="FF0000"/>
                </a:solidFill>
              </a:rPr>
              <a:t>NOT</a:t>
            </a:r>
            <a:r>
              <a:rPr lang="en-US" sz="3200" dirty="0" smtClean="0"/>
              <a:t> implemented in this year’s Omnibus Grant Solicitations at this time</a:t>
            </a:r>
            <a:endParaRPr lang="en-US" sz="3200" dirty="0"/>
          </a:p>
        </p:txBody>
      </p:sp>
      <p:sp>
        <p:nvSpPr>
          <p:cNvPr id="4" name="TextBox 3"/>
          <p:cNvSpPr txBox="1"/>
          <p:nvPr/>
        </p:nvSpPr>
        <p:spPr>
          <a:xfrm>
            <a:off x="457200" y="1600200"/>
            <a:ext cx="8153400" cy="4832092"/>
          </a:xfrm>
          <a:prstGeom prst="rect">
            <a:avLst/>
          </a:prstGeom>
          <a:solidFill>
            <a:schemeClr val="accent3"/>
          </a:solidFill>
        </p:spPr>
        <p:txBody>
          <a:bodyPr wrap="square" rtlCol="0">
            <a:spAutoFit/>
          </a:bodyPr>
          <a:lstStyle/>
          <a:p>
            <a:r>
              <a:rPr lang="en-US" sz="2800" dirty="0">
                <a:solidFill>
                  <a:schemeClr val="accent2"/>
                </a:solidFill>
              </a:rPr>
              <a:t>3</a:t>
            </a:r>
            <a:r>
              <a:rPr lang="en-US" sz="2800" dirty="0" smtClean="0">
                <a:solidFill>
                  <a:schemeClr val="accent2"/>
                </a:solidFill>
              </a:rPr>
              <a:t>.  VC-backed companies (VCOC, Hedge fund, private equity firm) </a:t>
            </a:r>
            <a:r>
              <a:rPr lang="en-US" sz="2800" b="1" dirty="0" smtClean="0">
                <a:solidFill>
                  <a:schemeClr val="accent2"/>
                </a:solidFill>
              </a:rPr>
              <a:t>CANNOT</a:t>
            </a:r>
            <a:r>
              <a:rPr lang="en-US" sz="2800" dirty="0" smtClean="0">
                <a:solidFill>
                  <a:schemeClr val="accent2"/>
                </a:solidFill>
              </a:rPr>
              <a:t> apply at this time.</a:t>
            </a:r>
          </a:p>
          <a:p>
            <a:pPr marL="0" lvl="1"/>
            <a:endParaRPr lang="en-US" sz="2800" dirty="0" smtClean="0">
              <a:solidFill>
                <a:schemeClr val="accent2"/>
              </a:solidFill>
            </a:endParaRPr>
          </a:p>
          <a:p>
            <a:pPr marL="514350" lvl="1" indent="-514350">
              <a:buAutoNum type="arabicPeriod" startAt="4"/>
            </a:pPr>
            <a:r>
              <a:rPr lang="en-US" sz="2800" dirty="0" smtClean="0">
                <a:solidFill>
                  <a:schemeClr val="accent2"/>
                </a:solidFill>
              </a:rPr>
              <a:t>SBA Company registry at SBIR.gov. </a:t>
            </a:r>
          </a:p>
          <a:p>
            <a:pPr marL="0" lvl="1"/>
            <a:endParaRPr lang="en-US" sz="2800" dirty="0" smtClean="0">
              <a:solidFill>
                <a:schemeClr val="accent2"/>
              </a:solidFill>
            </a:endParaRPr>
          </a:p>
          <a:p>
            <a:pPr marL="0" lvl="1"/>
            <a:r>
              <a:rPr lang="en-US" sz="2800" dirty="0" smtClean="0">
                <a:solidFill>
                  <a:srgbClr val="00B050"/>
                </a:solidFill>
              </a:rPr>
              <a:t>Why not? </a:t>
            </a:r>
            <a:r>
              <a:rPr lang="en-US" sz="2800" dirty="0" smtClean="0">
                <a:solidFill>
                  <a:schemeClr val="accent2"/>
                </a:solidFill>
              </a:rPr>
              <a:t>SBA’s new eligibility rules went into effect </a:t>
            </a:r>
            <a:r>
              <a:rPr lang="en-US" sz="2800" b="1" dirty="0" smtClean="0">
                <a:solidFill>
                  <a:schemeClr val="accent2"/>
                </a:solidFill>
              </a:rPr>
              <a:t>after</a:t>
            </a:r>
            <a:r>
              <a:rPr lang="en-US" sz="2800" dirty="0" smtClean="0">
                <a:solidFill>
                  <a:schemeClr val="accent2"/>
                </a:solidFill>
              </a:rPr>
              <a:t> NIH issued the Omnibus solicitations. </a:t>
            </a:r>
            <a:r>
              <a:rPr lang="en-US" sz="2800" dirty="0">
                <a:solidFill>
                  <a:schemeClr val="accent2"/>
                </a:solidFill>
              </a:rPr>
              <a:t>NIH is currently updating its electronic systems and forms for </a:t>
            </a:r>
            <a:r>
              <a:rPr lang="en-US" sz="2800" dirty="0" smtClean="0">
                <a:solidFill>
                  <a:schemeClr val="accent2"/>
                </a:solidFill>
              </a:rPr>
              <a:t>these provisions.</a:t>
            </a:r>
          </a:p>
          <a:p>
            <a:pPr marL="0" lvl="1"/>
            <a:endParaRPr lang="en-US" sz="2800" dirty="0">
              <a:solidFill>
                <a:schemeClr val="accent2"/>
              </a:solidFill>
            </a:endParaRPr>
          </a:p>
          <a:p>
            <a:pPr marL="0" lvl="1"/>
            <a:endParaRPr lang="en-US" sz="2800" dirty="0">
              <a:solidFill>
                <a:schemeClr val="accent2"/>
              </a:solidFill>
            </a:endParaRPr>
          </a:p>
        </p:txBody>
      </p:sp>
    </p:spTree>
    <p:extLst>
      <p:ext uri="{BB962C8B-B14F-4D97-AF65-F5344CB8AC3E}">
        <p14:creationId xmlns:p14="http://schemas.microsoft.com/office/powerpoint/2010/main" xmlns="" val="2585425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not now, when?</a:t>
            </a:r>
            <a:endParaRPr lang="en-US" dirty="0"/>
          </a:p>
        </p:txBody>
      </p:sp>
      <p:sp>
        <p:nvSpPr>
          <p:cNvPr id="3" name="Content Placeholder 2"/>
          <p:cNvSpPr>
            <a:spLocks noGrp="1"/>
          </p:cNvSpPr>
          <p:nvPr>
            <p:ph idx="1"/>
          </p:nvPr>
        </p:nvSpPr>
        <p:spPr/>
        <p:txBody>
          <a:bodyPr/>
          <a:lstStyle/>
          <a:p>
            <a:r>
              <a:rPr lang="en-US" dirty="0" smtClean="0"/>
              <a:t>NIH </a:t>
            </a:r>
            <a:r>
              <a:rPr lang="en-US" dirty="0"/>
              <a:t>intends to revise, amend or re-issue the Omnibus </a:t>
            </a:r>
            <a:r>
              <a:rPr lang="en-US" dirty="0" smtClean="0"/>
              <a:t>solicitations </a:t>
            </a:r>
            <a:r>
              <a:rPr lang="en-US" dirty="0"/>
              <a:t>in the middle of 2013 to implement additional reauthorization provisions as guidance from the SBA is received and electronic system and form updates at NIH and SBA are implemented.</a:t>
            </a:r>
          </a:p>
          <a:p>
            <a:endParaRPr lang="en-US" dirty="0"/>
          </a:p>
        </p:txBody>
      </p:sp>
    </p:spTree>
    <p:extLst>
      <p:ext uri="{BB962C8B-B14F-4D97-AF65-F5344CB8AC3E}">
        <p14:creationId xmlns:p14="http://schemas.microsoft.com/office/powerpoint/2010/main" xmlns="" val="1268893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ChangeArrowheads="1"/>
          </p:cNvSpPr>
          <p:nvPr/>
        </p:nvSpPr>
        <p:spPr bwMode="auto">
          <a:xfrm>
            <a:off x="304800" y="2035175"/>
            <a:ext cx="3886200" cy="4441825"/>
          </a:xfrm>
          <a:prstGeom prst="rect">
            <a:avLst/>
          </a:prstGeom>
          <a:solidFill>
            <a:schemeClr val="bg1"/>
          </a:solidFill>
          <a:ln w="12700">
            <a:noFill/>
            <a:miter lim="800000"/>
            <a:headEnd type="none" w="sm" len="sm"/>
            <a:tailEnd type="none" w="sm" len="sm"/>
          </a:ln>
          <a:effectLst/>
        </p:spPr>
        <p:txBody>
          <a:bodyPr>
            <a:spAutoFit/>
          </a:bodyPr>
          <a:lstStyle/>
          <a:p>
            <a:pPr eaLnBrk="0" hangingPunct="0">
              <a:spcBef>
                <a:spcPct val="50000"/>
              </a:spcBef>
              <a:buClr>
                <a:schemeClr val="hlink"/>
              </a:buClr>
              <a:buSzPct val="55000"/>
              <a:buFont typeface="Monotype Sorts" pitchFamily="2" charset="2"/>
              <a:buNone/>
              <a:defRPr/>
            </a:pPr>
            <a:endParaRPr lang="en-US" sz="1000" b="1" baseline="30000" dirty="0">
              <a:solidFill>
                <a:srgbClr val="0000FF"/>
              </a:solidFill>
              <a:effectLst>
                <a:outerShdw blurRad="38100" dist="38100" dir="2700000" algn="tl">
                  <a:srgbClr val="C0C0C0"/>
                </a:outerShdw>
              </a:effectLst>
              <a:latin typeface="Arial" charset="0"/>
            </a:endParaRPr>
          </a:p>
          <a:p>
            <a:pPr eaLnBrk="0" hangingPunct="0">
              <a:spcBef>
                <a:spcPct val="50000"/>
              </a:spcBef>
              <a:buClr>
                <a:schemeClr val="hlink"/>
              </a:buClr>
              <a:buSzPct val="55000"/>
              <a:buFont typeface="Monotype Sorts" pitchFamily="2" charset="2"/>
              <a:buNone/>
              <a:defRPr/>
            </a:pPr>
            <a:r>
              <a:rPr lang="en-US" sz="2400" b="1" dirty="0">
                <a:latin typeface="Arial" charset="0"/>
              </a:rPr>
              <a:t>Biodefense</a:t>
            </a:r>
          </a:p>
          <a:p>
            <a:pPr eaLnBrk="0" hangingPunct="0">
              <a:spcBef>
                <a:spcPct val="50000"/>
              </a:spcBef>
              <a:buClr>
                <a:schemeClr val="hlink"/>
              </a:buClr>
              <a:buSzPct val="55000"/>
              <a:buFont typeface="Monotype Sorts" pitchFamily="2" charset="2"/>
              <a:buNone/>
              <a:defRPr/>
            </a:pPr>
            <a:r>
              <a:rPr lang="en-US" sz="2400" b="1" dirty="0">
                <a:latin typeface="Arial" charset="0"/>
              </a:rPr>
              <a:t>Biosensors</a:t>
            </a:r>
          </a:p>
          <a:p>
            <a:pPr eaLnBrk="0" hangingPunct="0">
              <a:spcBef>
                <a:spcPct val="50000"/>
              </a:spcBef>
              <a:buClr>
                <a:schemeClr val="hlink"/>
              </a:buClr>
              <a:buSzPct val="55000"/>
              <a:buFont typeface="Monotype Sorts" pitchFamily="2" charset="2"/>
              <a:buNone/>
              <a:defRPr/>
            </a:pPr>
            <a:r>
              <a:rPr lang="en-US" sz="2400" b="1" dirty="0">
                <a:latin typeface="Arial" charset="0"/>
              </a:rPr>
              <a:t>Nanotechnologies</a:t>
            </a:r>
          </a:p>
          <a:p>
            <a:pPr eaLnBrk="0" hangingPunct="0">
              <a:spcBef>
                <a:spcPct val="50000"/>
              </a:spcBef>
              <a:buClr>
                <a:schemeClr val="hlink"/>
              </a:buClr>
              <a:buSzPct val="55000"/>
              <a:buFont typeface="Monotype Sorts" pitchFamily="2" charset="2"/>
              <a:buNone/>
              <a:defRPr/>
            </a:pPr>
            <a:r>
              <a:rPr lang="en-US" sz="2400" b="1" dirty="0">
                <a:solidFill>
                  <a:srgbClr val="0070C0"/>
                </a:solidFill>
                <a:latin typeface="Arial" charset="0"/>
              </a:rPr>
              <a:t>Bioinformatics</a:t>
            </a:r>
          </a:p>
          <a:p>
            <a:pPr eaLnBrk="0" hangingPunct="0">
              <a:spcBef>
                <a:spcPct val="50000"/>
              </a:spcBef>
              <a:buClr>
                <a:schemeClr val="hlink"/>
              </a:buClr>
              <a:buSzPct val="55000"/>
              <a:buFont typeface="Monotype Sorts" pitchFamily="2" charset="2"/>
              <a:buNone/>
              <a:defRPr/>
            </a:pPr>
            <a:r>
              <a:rPr lang="en-US" sz="2400" b="1" dirty="0">
                <a:latin typeface="Arial" charset="0"/>
              </a:rPr>
              <a:t>Diagnostic and Therapeutic Devices</a:t>
            </a:r>
          </a:p>
          <a:p>
            <a:pPr eaLnBrk="0" hangingPunct="0">
              <a:spcBef>
                <a:spcPct val="50000"/>
              </a:spcBef>
              <a:buClr>
                <a:schemeClr val="hlink"/>
              </a:buClr>
              <a:buSzPct val="55000"/>
              <a:buFont typeface="Monotype Sorts" pitchFamily="2" charset="2"/>
              <a:buNone/>
              <a:defRPr/>
            </a:pPr>
            <a:r>
              <a:rPr lang="en-US" sz="2400" b="1" dirty="0">
                <a:solidFill>
                  <a:srgbClr val="0070C0"/>
                </a:solidFill>
                <a:latin typeface="Arial" charset="0"/>
                <a:cs typeface="Arial" charset="0"/>
              </a:rPr>
              <a:t>Telehealth</a:t>
            </a:r>
          </a:p>
          <a:p>
            <a:pPr eaLnBrk="0" hangingPunct="0">
              <a:spcBef>
                <a:spcPct val="50000"/>
              </a:spcBef>
              <a:buClr>
                <a:schemeClr val="hlink"/>
              </a:buClr>
              <a:buSzPct val="55000"/>
              <a:defRPr/>
            </a:pPr>
            <a:r>
              <a:rPr lang="en-US" sz="2400" b="1" dirty="0">
                <a:latin typeface="Arial" charset="0"/>
              </a:rPr>
              <a:t>Proteomics / Genomics</a:t>
            </a:r>
          </a:p>
        </p:txBody>
      </p:sp>
      <p:sp>
        <p:nvSpPr>
          <p:cNvPr id="760835" name="Text Box 3"/>
          <p:cNvSpPr txBox="1">
            <a:spLocks noChangeArrowheads="1"/>
          </p:cNvSpPr>
          <p:nvPr/>
        </p:nvSpPr>
        <p:spPr bwMode="auto">
          <a:xfrm>
            <a:off x="4233863" y="2286000"/>
            <a:ext cx="4910137" cy="4154488"/>
          </a:xfrm>
          <a:prstGeom prst="rect">
            <a:avLst/>
          </a:prstGeom>
          <a:noFill/>
          <a:ln w="12700">
            <a:noFill/>
            <a:miter lim="800000"/>
            <a:headEnd type="none" w="sm" len="sm"/>
            <a:tailEnd type="none" w="sm" len="sm"/>
          </a:ln>
          <a:effectLst/>
        </p:spPr>
        <p:txBody>
          <a:bodyPr>
            <a:spAutoFit/>
          </a:bodyPr>
          <a:lstStyle/>
          <a:p>
            <a:pPr eaLnBrk="0" hangingPunct="0">
              <a:spcBef>
                <a:spcPct val="50000"/>
              </a:spcBef>
              <a:buClr>
                <a:schemeClr val="hlink"/>
              </a:buClr>
              <a:buSzPct val="55000"/>
              <a:buFont typeface="Monotype Sorts" pitchFamily="2" charset="2"/>
              <a:buNone/>
              <a:defRPr/>
            </a:pPr>
            <a:r>
              <a:rPr lang="en-US" sz="2400" b="1" dirty="0">
                <a:latin typeface="Arial" charset="0"/>
              </a:rPr>
              <a:t>Biosilicon devices</a:t>
            </a:r>
          </a:p>
          <a:p>
            <a:pPr eaLnBrk="0" hangingPunct="0">
              <a:spcBef>
                <a:spcPct val="50000"/>
              </a:spcBef>
              <a:buClr>
                <a:schemeClr val="hlink"/>
              </a:buClr>
              <a:buSzPct val="55000"/>
              <a:buFont typeface="Monotype Sorts" pitchFamily="2" charset="2"/>
              <a:buNone/>
              <a:defRPr/>
            </a:pPr>
            <a:r>
              <a:rPr lang="en-US" sz="2400" b="1" dirty="0">
                <a:latin typeface="Arial" charset="0"/>
              </a:rPr>
              <a:t>Biocompatible materials</a:t>
            </a:r>
          </a:p>
          <a:p>
            <a:pPr eaLnBrk="0" hangingPunct="0">
              <a:spcBef>
                <a:spcPct val="50000"/>
              </a:spcBef>
              <a:buClr>
                <a:schemeClr val="hlink"/>
              </a:buClr>
              <a:buSzPct val="55000"/>
              <a:buFont typeface="Monotype Sorts" pitchFamily="2" charset="2"/>
              <a:buNone/>
              <a:defRPr/>
            </a:pPr>
            <a:r>
              <a:rPr lang="en-US" sz="2400" b="1" dirty="0">
                <a:latin typeface="Arial" charset="0"/>
              </a:rPr>
              <a:t>Acousto-optics / </a:t>
            </a:r>
            <a:r>
              <a:rPr lang="en-US" sz="2400" b="1" dirty="0" err="1">
                <a:latin typeface="Arial" charset="0"/>
              </a:rPr>
              <a:t>opto</a:t>
            </a:r>
            <a:r>
              <a:rPr lang="en-US" sz="2400" b="1" dirty="0">
                <a:latin typeface="Arial" charset="0"/>
              </a:rPr>
              <a:t>-electronics</a:t>
            </a:r>
          </a:p>
          <a:p>
            <a:pPr eaLnBrk="0" hangingPunct="0">
              <a:spcBef>
                <a:spcPct val="50000"/>
              </a:spcBef>
              <a:buClr>
                <a:schemeClr val="hlink"/>
              </a:buClr>
              <a:buSzPct val="55000"/>
              <a:buFont typeface="Monotype Sorts" pitchFamily="2" charset="2"/>
              <a:buNone/>
              <a:defRPr/>
            </a:pPr>
            <a:r>
              <a:rPr lang="en-US" sz="2400" b="1" dirty="0">
                <a:solidFill>
                  <a:srgbClr val="0070C0"/>
                </a:solidFill>
                <a:latin typeface="Arial" charset="0"/>
              </a:rPr>
              <a:t>Health IT</a:t>
            </a:r>
          </a:p>
          <a:p>
            <a:pPr eaLnBrk="0" hangingPunct="0">
              <a:spcBef>
                <a:spcPct val="50000"/>
              </a:spcBef>
              <a:buClr>
                <a:schemeClr val="hlink"/>
              </a:buClr>
              <a:buSzPct val="55000"/>
              <a:buFont typeface="Monotype Sorts" pitchFamily="2" charset="2"/>
              <a:buNone/>
              <a:defRPr/>
            </a:pPr>
            <a:r>
              <a:rPr lang="en-US" sz="2400" b="1" dirty="0">
                <a:latin typeface="Arial" charset="0"/>
              </a:rPr>
              <a:t>Imaging devices</a:t>
            </a:r>
          </a:p>
          <a:p>
            <a:pPr eaLnBrk="0" hangingPunct="0">
              <a:spcBef>
                <a:spcPct val="50000"/>
              </a:spcBef>
              <a:buClr>
                <a:schemeClr val="hlink"/>
              </a:buClr>
              <a:buSzPct val="55000"/>
              <a:buFont typeface="Monotype Sorts" pitchFamily="2" charset="2"/>
              <a:buNone/>
              <a:defRPr/>
            </a:pPr>
            <a:r>
              <a:rPr lang="en-US" sz="2400" b="1" dirty="0">
                <a:latin typeface="Arial" charset="0"/>
              </a:rPr>
              <a:t>Genetically engineered proteins</a:t>
            </a:r>
          </a:p>
          <a:p>
            <a:pPr eaLnBrk="0" hangingPunct="0">
              <a:spcBef>
                <a:spcPct val="50000"/>
              </a:spcBef>
              <a:buClr>
                <a:schemeClr val="hlink"/>
              </a:buClr>
              <a:buSzPct val="55000"/>
              <a:buFont typeface="Monotype Sorts" pitchFamily="2" charset="2"/>
              <a:buNone/>
              <a:defRPr/>
            </a:pPr>
            <a:r>
              <a:rPr lang="en-US" sz="2400" b="1" dirty="0" smtClean="0">
                <a:solidFill>
                  <a:srgbClr val="0070C0"/>
                </a:solidFill>
                <a:effectLst>
                  <a:outerShdw blurRad="38100" dist="38100" dir="2700000" algn="tl">
                    <a:srgbClr val="C0C0C0"/>
                  </a:outerShdw>
                </a:effectLst>
                <a:latin typeface="Arial" charset="0"/>
              </a:rPr>
              <a:t>Mobile applications…</a:t>
            </a:r>
            <a:endParaRPr lang="en-US" sz="2400" dirty="0">
              <a:solidFill>
                <a:srgbClr val="0070C0"/>
              </a:solidFill>
              <a:effectLst>
                <a:outerShdw blurRad="38100" dist="38100" dir="2700000" algn="tl">
                  <a:srgbClr val="C0C0C0"/>
                </a:outerShdw>
              </a:effectLst>
              <a:latin typeface="Arial" charset="0"/>
            </a:endParaRPr>
          </a:p>
        </p:txBody>
      </p:sp>
      <p:sp>
        <p:nvSpPr>
          <p:cNvPr id="671747" name="Text Box 4"/>
          <p:cNvSpPr txBox="1">
            <a:spLocks noChangeArrowheads="1"/>
          </p:cNvSpPr>
          <p:nvPr/>
        </p:nvSpPr>
        <p:spPr bwMode="auto">
          <a:xfrm>
            <a:off x="533400" y="1524000"/>
            <a:ext cx="80772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CC0099"/>
                </a:solidFill>
              </a:rPr>
              <a:t>Your</a:t>
            </a:r>
            <a:r>
              <a:rPr lang="en-US" sz="3200" b="1" dirty="0" smtClean="0">
                <a:solidFill>
                  <a:srgbClr val="CC0099"/>
                </a:solidFill>
              </a:rPr>
              <a:t> </a:t>
            </a:r>
            <a:r>
              <a:rPr lang="en-US" sz="3200" b="1" dirty="0">
                <a:solidFill>
                  <a:srgbClr val="CC0099"/>
                </a:solidFill>
              </a:rPr>
              <a:t>Ideas: Suggested topic areas*</a:t>
            </a:r>
          </a:p>
        </p:txBody>
      </p:sp>
      <p:sp>
        <p:nvSpPr>
          <p:cNvPr id="671748" name="Rectangle 5"/>
          <p:cNvSpPr>
            <a:spLocks noChangeArrowheads="1"/>
          </p:cNvSpPr>
          <p:nvPr/>
        </p:nvSpPr>
        <p:spPr bwMode="auto">
          <a:xfrm>
            <a:off x="449263" y="152400"/>
            <a:ext cx="8618537" cy="1165225"/>
          </a:xfrm>
          <a:prstGeom prst="rect">
            <a:avLst/>
          </a:prstGeom>
          <a:noFill/>
          <a:ln w="9525">
            <a:noFill/>
            <a:miter lim="800000"/>
            <a:headEnd/>
            <a:tailEnd/>
          </a:ln>
        </p:spPr>
        <p:txBody>
          <a:bodyPr lIns="92075" tIns="46038" rIns="92075" bIns="46038">
            <a:spAutoFit/>
          </a:bodyPr>
          <a:lstStyle/>
          <a:p>
            <a:pPr algn="r" eaLnBrk="0" hangingPunct="0">
              <a:lnSpc>
                <a:spcPct val="110000"/>
              </a:lnSpc>
            </a:pPr>
            <a:r>
              <a:rPr lang="en-US" sz="3200" b="1">
                <a:solidFill>
                  <a:schemeClr val="bg1"/>
                </a:solidFill>
                <a:latin typeface="Verdana" pitchFamily="34" charset="0"/>
              </a:rPr>
              <a:t>SBIR/STTR Program Descriptions and Research Topics</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i="1" dirty="0" smtClean="0"/>
              <a:t>RFA-MH-14-010</a:t>
            </a:r>
            <a:r>
              <a:rPr lang="en-US" sz="2400" b="1" dirty="0" smtClean="0"/>
              <a:t>: </a:t>
            </a:r>
            <a:r>
              <a:rPr lang="en-US" sz="2400" dirty="0" smtClean="0"/>
              <a:t>Clinical Neuroscience and Entertainment Software Pilot Partnership </a:t>
            </a:r>
            <a:r>
              <a:rPr lang="en-US" sz="2400" dirty="0" smtClean="0"/>
              <a:t>Program to Develop Neuropsychiatric Interventions (R43/44)</a:t>
            </a:r>
          </a:p>
          <a:p>
            <a:r>
              <a:rPr lang="en-US" sz="2400" b="1" dirty="0" smtClean="0"/>
              <a:t>PA-13-052/053:</a:t>
            </a:r>
            <a:r>
              <a:rPr lang="en-US" sz="2400" dirty="0" smtClean="0"/>
              <a:t> Technological Improvements to Data Collection in NIDDK Clinical Studies (SB/ST)</a:t>
            </a:r>
          </a:p>
          <a:p>
            <a:r>
              <a:rPr lang="en-US" sz="2400" b="1" dirty="0" smtClean="0"/>
              <a:t>PA-11-335:</a:t>
            </a:r>
            <a:r>
              <a:rPr lang="en-US" sz="2400" dirty="0" smtClean="0"/>
              <a:t> Lab to marketplace: Tools for Biomedical and Behavioral Research (SB/ST)</a:t>
            </a:r>
          </a:p>
          <a:p>
            <a:r>
              <a:rPr lang="en-US" sz="2400" b="1" dirty="0" smtClean="0"/>
              <a:t>PA-11-135:</a:t>
            </a:r>
            <a:r>
              <a:rPr lang="en-US" sz="2400" dirty="0" smtClean="0"/>
              <a:t> Phase IIB Grants for Brain and Behavior Tools (R43)</a:t>
            </a:r>
          </a:p>
          <a:p>
            <a:r>
              <a:rPr lang="en-US" sz="2400" b="1" dirty="0" smtClean="0"/>
              <a:t>PA-10-149/150:</a:t>
            </a:r>
            <a:r>
              <a:rPr lang="en-US" sz="2400" dirty="0" smtClean="0"/>
              <a:t> Bioengineering Nanotechnology </a:t>
            </a:r>
            <a:r>
              <a:rPr lang="en-US" sz="2400" dirty="0" smtClean="0"/>
              <a:t>I</a:t>
            </a:r>
            <a:r>
              <a:rPr lang="en-US" sz="2400" dirty="0" smtClean="0"/>
              <a:t>nitiative (R41/42)</a:t>
            </a:r>
            <a:endParaRPr lang="en-US" sz="2400" dirty="0"/>
          </a:p>
        </p:txBody>
      </p:sp>
      <p:sp>
        <p:nvSpPr>
          <p:cNvPr id="4" name="Rectangle 2"/>
          <p:cNvSpPr>
            <a:spLocks noGrp="1" noChangeArrowheads="1"/>
          </p:cNvSpPr>
          <p:nvPr>
            <p:ph type="title"/>
          </p:nvPr>
        </p:nvSpPr>
        <p:spPr/>
        <p:txBody>
          <a:bodyPr/>
          <a:lstStyle/>
          <a:p>
            <a:pPr algn="l"/>
            <a:r>
              <a:rPr lang="en-US" sz="2800" b="1" i="1" dirty="0" smtClean="0"/>
              <a:t>EXAMPLE TARGETED FOA:  </a:t>
            </a:r>
            <a:r>
              <a:rPr lang="en-US" sz="2800" b="1" i="1" dirty="0" smtClean="0"/>
              <a:t>IT Health</a:t>
            </a:r>
            <a:r>
              <a:rPr lang="en-US" sz="2800" b="1" i="1" dirty="0" smtClean="0"/>
              <a:t/>
            </a:r>
            <a:br>
              <a:rPr lang="en-US" sz="2800" b="1" i="1" dirty="0" smtClean="0"/>
            </a:br>
            <a:endParaRPr lang="en-US"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lstStyle/>
          <a:p>
            <a:r>
              <a:rPr lang="en-US"/>
              <a:t>Electronic Submission</a:t>
            </a:r>
          </a:p>
        </p:txBody>
      </p:sp>
      <p:sp>
        <p:nvSpPr>
          <p:cNvPr id="870403" name="Rectangle 3"/>
          <p:cNvSpPr>
            <a:spLocks noGrp="1" noChangeArrowheads="1"/>
          </p:cNvSpPr>
          <p:nvPr>
            <p:ph type="body" idx="1"/>
          </p:nvPr>
        </p:nvSpPr>
        <p:spPr/>
        <p:txBody>
          <a:bodyPr/>
          <a:lstStyle/>
          <a:p>
            <a:r>
              <a:rPr lang="en-US" sz="2800" dirty="0"/>
              <a:t>SBIR/STTR grant applications must be submitted </a:t>
            </a:r>
            <a:r>
              <a:rPr lang="en-US" sz="2800" dirty="0" smtClean="0"/>
              <a:t>electronically </a:t>
            </a:r>
          </a:p>
          <a:p>
            <a:r>
              <a:rPr lang="en-US" sz="2800" dirty="0" smtClean="0"/>
              <a:t>SBIR </a:t>
            </a:r>
            <a:r>
              <a:rPr lang="en-US" sz="2800" dirty="0"/>
              <a:t>contract proposals still in paper </a:t>
            </a:r>
            <a:r>
              <a:rPr lang="en-US" sz="2800" dirty="0" smtClean="0"/>
              <a:t>form</a:t>
            </a:r>
            <a:endParaRPr lang="en-US" sz="2800" dirty="0"/>
          </a:p>
          <a:p>
            <a:r>
              <a:rPr lang="en-US" sz="2800" dirty="0" smtClean="0"/>
              <a:t>Must be a registered SBC, i.e. DUNS, CCR#s</a:t>
            </a:r>
            <a:endParaRPr lang="en-US" sz="2800" dirty="0"/>
          </a:p>
          <a:p>
            <a:r>
              <a:rPr lang="en-US" b="1" u="sng" dirty="0"/>
              <a:t>Registrations are required!!!</a:t>
            </a:r>
          </a:p>
          <a:p>
            <a:pPr lvl="1"/>
            <a:r>
              <a:rPr lang="en-US" dirty="0"/>
              <a:t>Grants.gov (company)</a:t>
            </a:r>
          </a:p>
          <a:p>
            <a:pPr lvl="1"/>
            <a:r>
              <a:rPr lang="en-US" dirty="0" err="1"/>
              <a:t>eRA</a:t>
            </a:r>
            <a:r>
              <a:rPr lang="en-US" dirty="0"/>
              <a:t> Commons (company and all PD/PIs)</a:t>
            </a:r>
          </a:p>
          <a:p>
            <a:pPr lvl="1">
              <a:buFontTx/>
              <a:buNone/>
            </a:pPr>
            <a:endParaRPr lang="en-US" dirty="0"/>
          </a:p>
          <a:p>
            <a:endParaRPr lang="en-US" dirty="0"/>
          </a:p>
          <a:p>
            <a:pPr lvl="1"/>
            <a:endParaRPr lang="en-US" dirty="0"/>
          </a:p>
          <a:p>
            <a:endParaRPr lang="en-US" dirty="0"/>
          </a:p>
        </p:txBody>
      </p:sp>
      <p:sp>
        <p:nvSpPr>
          <p:cNvPr id="870404" name="Text Box 4"/>
          <p:cNvSpPr txBox="1">
            <a:spLocks noChangeArrowheads="1"/>
          </p:cNvSpPr>
          <p:nvPr/>
        </p:nvSpPr>
        <p:spPr bwMode="auto">
          <a:xfrm>
            <a:off x="2286000" y="5638800"/>
            <a:ext cx="6477000" cy="457200"/>
          </a:xfrm>
          <a:prstGeom prst="rect">
            <a:avLst/>
          </a:prstGeom>
          <a:solidFill>
            <a:srgbClr val="3366FF"/>
          </a:solidFill>
          <a:ln w="9525">
            <a:noFill/>
            <a:miter lim="800000"/>
            <a:headEnd/>
            <a:tailEnd/>
          </a:ln>
          <a:effectLst/>
        </p:spPr>
        <p:txBody>
          <a:bodyPr>
            <a:spAutoFit/>
          </a:bodyPr>
          <a:lstStyle/>
          <a:p>
            <a:pPr>
              <a:spcBef>
                <a:spcPct val="50000"/>
              </a:spcBef>
            </a:pPr>
            <a:r>
              <a:rPr lang="en-US" sz="2400">
                <a:solidFill>
                  <a:schemeClr val="bg1"/>
                </a:solidFill>
              </a:rPr>
              <a:t>http://era.nih.gov/ElectronicReceipt/index.htm</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071813"/>
            <a:ext cx="7772400" cy="1500187"/>
          </a:xfrm>
        </p:spPr>
        <p:txBody>
          <a:bodyPr/>
          <a:lstStyle/>
          <a:p>
            <a:pPr algn="ctr"/>
            <a:r>
              <a:rPr lang="en-US" sz="3200" b="1" dirty="0" smtClean="0"/>
              <a:t>Early-Stage Capital for Innovation</a:t>
            </a:r>
          </a:p>
          <a:p>
            <a:pPr algn="ctr"/>
            <a:endParaRPr lang="en-US" sz="3200" b="1" dirty="0" smtClean="0"/>
          </a:p>
          <a:p>
            <a:pPr algn="ctr"/>
            <a:endParaRPr lang="en-US" sz="1600" b="1" dirty="0" smtClean="0"/>
          </a:p>
          <a:p>
            <a:pPr algn="ctr"/>
            <a:r>
              <a:rPr lang="en-US" sz="3200" b="1" dirty="0" smtClean="0"/>
              <a:t>Stimulating Economic Growth</a:t>
            </a:r>
            <a:endParaRPr lang="en-US" sz="3200" b="1" dirty="0"/>
          </a:p>
        </p:txBody>
      </p:sp>
      <p:sp>
        <p:nvSpPr>
          <p:cNvPr id="4" name="Down Arrow 3"/>
          <p:cNvSpPr/>
          <p:nvPr/>
        </p:nvSpPr>
        <p:spPr>
          <a:xfrm>
            <a:off x="4495800" y="3352800"/>
            <a:ext cx="228600"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304800"/>
            <a:ext cx="5031955" cy="584775"/>
          </a:xfrm>
          <a:prstGeom prst="rect">
            <a:avLst/>
          </a:prstGeom>
          <a:noFill/>
        </p:spPr>
        <p:txBody>
          <a:bodyPr wrap="none" rtlCol="0">
            <a:spAutoFit/>
          </a:bodyPr>
          <a:lstStyle/>
          <a:p>
            <a:r>
              <a:rPr lang="en-US" sz="3200" b="1" dirty="0" smtClean="0">
                <a:solidFill>
                  <a:schemeClr val="bg1"/>
                </a:solidFill>
              </a:rPr>
              <a:t>Transitioning to Phase III</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Verdana" pitchFamily="34" charset="0"/>
              </a:rPr>
              <a:t>NIH Awardee Needs</a:t>
            </a:r>
            <a:endParaRPr lang="en-US" sz="3200" b="1" dirty="0">
              <a:latin typeface="Verdana" pitchFamily="34" charset="0"/>
            </a:endParaRPr>
          </a:p>
        </p:txBody>
      </p:sp>
      <p:sp>
        <p:nvSpPr>
          <p:cNvPr id="6" name="Content Placeholder 5"/>
          <p:cNvSpPr>
            <a:spLocks noGrp="1"/>
          </p:cNvSpPr>
          <p:nvPr>
            <p:ph idx="1"/>
          </p:nvPr>
        </p:nvSpPr>
        <p:spPr/>
        <p:txBody>
          <a:bodyPr/>
          <a:lstStyle/>
          <a:p>
            <a:pPr marL="548640">
              <a:spcBef>
                <a:spcPts val="1800"/>
              </a:spcBef>
              <a:spcAft>
                <a:spcPts val="0"/>
              </a:spcAft>
            </a:pPr>
            <a:r>
              <a:rPr lang="en-US" sz="2800" dirty="0" smtClean="0"/>
              <a:t>Investment = Cash Flow “Valley of Death”</a:t>
            </a:r>
          </a:p>
          <a:p>
            <a:pPr marL="548640">
              <a:spcBef>
                <a:spcPts val="1800"/>
              </a:spcBef>
              <a:spcAft>
                <a:spcPts val="0"/>
              </a:spcAft>
            </a:pPr>
            <a:r>
              <a:rPr lang="en-US" sz="2800" dirty="0" smtClean="0"/>
              <a:t>Market Validation = who will buy your product or pay for your service?</a:t>
            </a:r>
          </a:p>
          <a:p>
            <a:pPr marL="548640">
              <a:spcBef>
                <a:spcPts val="1800"/>
              </a:spcBef>
              <a:spcAft>
                <a:spcPts val="0"/>
              </a:spcAft>
            </a:pPr>
            <a:r>
              <a:rPr lang="en-US" sz="2800" dirty="0" smtClean="0"/>
              <a:t>Defining Your Customer – Is your technology a “needed” solution to a defined problem?</a:t>
            </a:r>
          </a:p>
          <a:p>
            <a:pPr marL="548640">
              <a:spcBef>
                <a:spcPts val="1800"/>
              </a:spcBef>
              <a:spcAft>
                <a:spcPts val="0"/>
              </a:spcAft>
            </a:pPr>
            <a:r>
              <a:rPr lang="en-US" sz="2800" dirty="0" smtClean="0"/>
              <a:t>Penetrating well-established/ crowded markets = Who is your competition versus strategic partner?</a:t>
            </a:r>
          </a:p>
          <a:p>
            <a:pPr marL="548640">
              <a:spcBef>
                <a:spcPts val="1800"/>
              </a:spcBef>
              <a:spcAft>
                <a:spcPts val="0"/>
              </a:spcAft>
            </a:pPr>
            <a:r>
              <a:rPr lang="en-US" sz="2800" dirty="0" smtClean="0"/>
              <a:t>Protecting Intellectual Property = your “worth”</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620000" cy="609600"/>
          </a:xfrm>
        </p:spPr>
        <p:txBody>
          <a:bodyPr lIns="92075" tIns="46038" rIns="92075" bIns="46038"/>
          <a:lstStyle/>
          <a:p>
            <a:pPr algn="r" eaLnBrk="1" hangingPunct="1"/>
            <a:r>
              <a:rPr lang="en-US" sz="3200" b="1" smtClean="0">
                <a:latin typeface="Verdana" pitchFamily="34" charset="0"/>
              </a:rPr>
              <a:t>SBIR Purpose and Goals</a:t>
            </a:r>
          </a:p>
        </p:txBody>
      </p:sp>
      <p:sp>
        <p:nvSpPr>
          <p:cNvPr id="10243" name="Rectangle 3"/>
          <p:cNvSpPr>
            <a:spLocks noChangeArrowheads="1"/>
          </p:cNvSpPr>
          <p:nvPr/>
        </p:nvSpPr>
        <p:spPr bwMode="auto">
          <a:xfrm>
            <a:off x="2020888" y="5848350"/>
            <a:ext cx="6132512" cy="400050"/>
          </a:xfrm>
          <a:prstGeom prst="rect">
            <a:avLst/>
          </a:prstGeom>
          <a:noFill/>
          <a:ln w="9525">
            <a:noFill/>
            <a:miter lim="800000"/>
            <a:headEnd/>
            <a:tailEnd/>
          </a:ln>
        </p:spPr>
        <p:txBody>
          <a:bodyPr wrap="none" lIns="92075" tIns="46038" rIns="92075" bIns="46038">
            <a:spAutoFit/>
          </a:bodyPr>
          <a:lstStyle/>
          <a:p>
            <a:pPr algn="ctr" eaLnBrk="0" hangingPunct="0"/>
            <a:r>
              <a:rPr lang="en-US" sz="2000" i="1">
                <a:solidFill>
                  <a:srgbClr val="CC0066"/>
                </a:solidFill>
              </a:rPr>
              <a:t>Small Business Innovation Development Act of 1982</a:t>
            </a:r>
          </a:p>
        </p:txBody>
      </p:sp>
      <p:sp>
        <p:nvSpPr>
          <p:cNvPr id="10244" name="Line 4"/>
          <p:cNvSpPr>
            <a:spLocks noChangeShapeType="1"/>
          </p:cNvSpPr>
          <p:nvPr/>
        </p:nvSpPr>
        <p:spPr bwMode="auto">
          <a:xfrm>
            <a:off x="609600" y="5715000"/>
            <a:ext cx="8059738" cy="0"/>
          </a:xfrm>
          <a:prstGeom prst="line">
            <a:avLst/>
          </a:prstGeom>
          <a:noFill/>
          <a:ln w="31750">
            <a:solidFill>
              <a:schemeClr val="hlink"/>
            </a:solidFill>
            <a:round/>
            <a:headEnd type="none" w="sm" len="sm"/>
            <a:tailEnd type="none" w="sm" len="sm"/>
          </a:ln>
        </p:spPr>
        <p:txBody>
          <a:bodyPr wrap="none" anchor="ctr"/>
          <a:lstStyle/>
          <a:p>
            <a:endParaRPr lang="en-US"/>
          </a:p>
        </p:txBody>
      </p:sp>
      <p:sp>
        <p:nvSpPr>
          <p:cNvPr id="10245" name="Rectangle 5"/>
          <p:cNvSpPr>
            <a:spLocks noChangeArrowheads="1"/>
          </p:cNvSpPr>
          <p:nvPr/>
        </p:nvSpPr>
        <p:spPr bwMode="auto">
          <a:xfrm>
            <a:off x="431800" y="1752600"/>
            <a:ext cx="8610600" cy="6096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Stimulate technological innovation</a:t>
            </a:r>
          </a:p>
        </p:txBody>
      </p:sp>
      <p:sp>
        <p:nvSpPr>
          <p:cNvPr id="10246" name="Rectangle 6"/>
          <p:cNvSpPr>
            <a:spLocks noChangeArrowheads="1"/>
          </p:cNvSpPr>
          <p:nvPr/>
        </p:nvSpPr>
        <p:spPr bwMode="auto">
          <a:xfrm>
            <a:off x="431800" y="2362200"/>
            <a:ext cx="8610600" cy="9906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Use small business to meet Federal R&amp;D needs</a:t>
            </a:r>
          </a:p>
        </p:txBody>
      </p:sp>
      <p:sp>
        <p:nvSpPr>
          <p:cNvPr id="10247" name="Rectangle 7"/>
          <p:cNvSpPr>
            <a:spLocks noChangeArrowheads="1"/>
          </p:cNvSpPr>
          <p:nvPr/>
        </p:nvSpPr>
        <p:spPr bwMode="auto">
          <a:xfrm>
            <a:off x="431800" y="3048000"/>
            <a:ext cx="8610600" cy="14478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Foster and encourage participation by minorities and disadvantaged persons in technological innovation</a:t>
            </a:r>
          </a:p>
        </p:txBody>
      </p:sp>
      <p:sp>
        <p:nvSpPr>
          <p:cNvPr id="10248" name="Rectangle 8"/>
          <p:cNvSpPr>
            <a:spLocks noChangeArrowheads="1"/>
          </p:cNvSpPr>
          <p:nvPr/>
        </p:nvSpPr>
        <p:spPr bwMode="auto">
          <a:xfrm>
            <a:off x="431800" y="4572000"/>
            <a:ext cx="8610600" cy="9906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Increase private-sector commercialization innovations derived from Federal R&amp;D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4495800"/>
            <a:ext cx="1228725" cy="461963"/>
          </a:xfrm>
          <a:prstGeom prst="rect">
            <a:avLst/>
          </a:prstGeom>
          <a:noFill/>
          <a:ln w="12700">
            <a:noFill/>
            <a:miter lim="800000"/>
            <a:headEnd type="none" w="sm" len="sm"/>
            <a:tailEnd type="none" w="sm" len="sm"/>
          </a:ln>
        </p:spPr>
        <p:txBody>
          <a:bodyPr wrap="none">
            <a:spAutoFit/>
          </a:bodyPr>
          <a:lstStyle/>
          <a:p>
            <a:pPr algn="ctr" eaLnBrk="0" hangingPunct="0"/>
            <a:r>
              <a:rPr lang="en-US" sz="2400" dirty="0"/>
              <a:t>Phase I</a:t>
            </a:r>
          </a:p>
        </p:txBody>
      </p:sp>
      <p:sp>
        <p:nvSpPr>
          <p:cNvPr id="25603" name="Text Box 3"/>
          <p:cNvSpPr txBox="1">
            <a:spLocks noChangeArrowheads="1"/>
          </p:cNvSpPr>
          <p:nvPr/>
        </p:nvSpPr>
        <p:spPr bwMode="auto">
          <a:xfrm>
            <a:off x="2590800" y="4495800"/>
            <a:ext cx="1312863" cy="461963"/>
          </a:xfrm>
          <a:prstGeom prst="rect">
            <a:avLst/>
          </a:prstGeom>
          <a:noFill/>
          <a:ln w="12700">
            <a:noFill/>
            <a:miter lim="800000"/>
            <a:headEnd type="none" w="sm" len="sm"/>
            <a:tailEnd type="none" w="sm" len="sm"/>
          </a:ln>
        </p:spPr>
        <p:txBody>
          <a:bodyPr wrap="none">
            <a:spAutoFit/>
          </a:bodyPr>
          <a:lstStyle/>
          <a:p>
            <a:pPr algn="ctr" eaLnBrk="0" hangingPunct="0"/>
            <a:r>
              <a:rPr lang="en-US" sz="2400" dirty="0"/>
              <a:t>Phase II</a:t>
            </a:r>
          </a:p>
        </p:txBody>
      </p:sp>
      <p:sp>
        <p:nvSpPr>
          <p:cNvPr id="25604" name="Line 4"/>
          <p:cNvSpPr>
            <a:spLocks noChangeShapeType="1"/>
          </p:cNvSpPr>
          <p:nvPr/>
        </p:nvSpPr>
        <p:spPr bwMode="auto">
          <a:xfrm>
            <a:off x="1676400" y="4724400"/>
            <a:ext cx="609600" cy="0"/>
          </a:xfrm>
          <a:prstGeom prst="line">
            <a:avLst/>
          </a:prstGeom>
          <a:noFill/>
          <a:ln w="31750">
            <a:solidFill>
              <a:schemeClr val="tx1"/>
            </a:solidFill>
            <a:round/>
            <a:headEnd type="none" w="sm" len="sm"/>
            <a:tailEnd type="triangle" w="lg" len="med"/>
          </a:ln>
        </p:spPr>
        <p:txBody>
          <a:bodyPr wrap="none"/>
          <a:lstStyle/>
          <a:p>
            <a:endParaRPr lang="en-US" dirty="0"/>
          </a:p>
        </p:txBody>
      </p:sp>
      <p:sp>
        <p:nvSpPr>
          <p:cNvPr id="25605" name="Line 5"/>
          <p:cNvSpPr>
            <a:spLocks noChangeShapeType="1"/>
          </p:cNvSpPr>
          <p:nvPr/>
        </p:nvSpPr>
        <p:spPr bwMode="auto">
          <a:xfrm>
            <a:off x="4114800" y="4724400"/>
            <a:ext cx="3048000" cy="0"/>
          </a:xfrm>
          <a:prstGeom prst="line">
            <a:avLst/>
          </a:prstGeom>
          <a:noFill/>
          <a:ln w="31750">
            <a:solidFill>
              <a:schemeClr val="tx1"/>
            </a:solidFill>
            <a:round/>
            <a:headEnd type="none" w="sm" len="sm"/>
            <a:tailEnd type="triangle" w="lg" len="med"/>
          </a:ln>
        </p:spPr>
        <p:txBody>
          <a:bodyPr wrap="none"/>
          <a:lstStyle/>
          <a:p>
            <a:endParaRPr lang="en-US" dirty="0"/>
          </a:p>
        </p:txBody>
      </p:sp>
      <p:sp>
        <p:nvSpPr>
          <p:cNvPr id="25606" name="Text Box 6"/>
          <p:cNvSpPr txBox="1">
            <a:spLocks noChangeArrowheads="1"/>
          </p:cNvSpPr>
          <p:nvPr/>
        </p:nvSpPr>
        <p:spPr bwMode="auto">
          <a:xfrm>
            <a:off x="7315200" y="4495800"/>
            <a:ext cx="1398588" cy="461963"/>
          </a:xfrm>
          <a:prstGeom prst="rect">
            <a:avLst/>
          </a:prstGeom>
          <a:noFill/>
          <a:ln w="12700">
            <a:noFill/>
            <a:miter lim="800000"/>
            <a:headEnd type="none" w="sm" len="sm"/>
            <a:tailEnd type="none" w="sm" len="sm"/>
          </a:ln>
        </p:spPr>
        <p:txBody>
          <a:bodyPr wrap="none">
            <a:spAutoFit/>
          </a:bodyPr>
          <a:lstStyle/>
          <a:p>
            <a:pPr algn="ctr" eaLnBrk="0" hangingPunct="0"/>
            <a:r>
              <a:rPr lang="en-US" sz="2400" dirty="0"/>
              <a:t>Phase III</a:t>
            </a:r>
          </a:p>
        </p:txBody>
      </p:sp>
      <p:pic>
        <p:nvPicPr>
          <p:cNvPr id="25607" name="Picture 7" descr="discovery"/>
          <p:cNvPicPr>
            <a:picLocks noChangeAspect="1" noChangeArrowheads="1"/>
          </p:cNvPicPr>
          <p:nvPr/>
        </p:nvPicPr>
        <p:blipFill>
          <a:blip r:embed="rId3" cstate="print"/>
          <a:srcRect/>
          <a:stretch>
            <a:fillRect/>
          </a:stretch>
        </p:blipFill>
        <p:spPr bwMode="auto">
          <a:xfrm>
            <a:off x="304800" y="2076450"/>
            <a:ext cx="1447800" cy="2171700"/>
          </a:xfrm>
          <a:prstGeom prst="rect">
            <a:avLst/>
          </a:prstGeom>
          <a:noFill/>
          <a:ln w="9525">
            <a:noFill/>
            <a:miter lim="800000"/>
            <a:headEnd/>
            <a:tailEnd/>
          </a:ln>
        </p:spPr>
      </p:pic>
      <p:pic>
        <p:nvPicPr>
          <p:cNvPr id="25608" name="Picture 8" descr="development"/>
          <p:cNvPicPr>
            <a:picLocks noChangeAspect="1" noChangeArrowheads="1"/>
          </p:cNvPicPr>
          <p:nvPr/>
        </p:nvPicPr>
        <p:blipFill>
          <a:blip r:embed="rId4" cstate="print"/>
          <a:srcRect/>
          <a:stretch>
            <a:fillRect/>
          </a:stretch>
        </p:blipFill>
        <p:spPr bwMode="auto">
          <a:xfrm>
            <a:off x="2514600" y="2057400"/>
            <a:ext cx="1311275" cy="2190750"/>
          </a:xfrm>
          <a:prstGeom prst="rect">
            <a:avLst/>
          </a:prstGeom>
          <a:noFill/>
          <a:ln w="9525">
            <a:noFill/>
            <a:miter lim="800000"/>
            <a:headEnd/>
            <a:tailEnd/>
          </a:ln>
        </p:spPr>
      </p:pic>
      <p:pic>
        <p:nvPicPr>
          <p:cNvPr id="25609" name="Picture 9" descr="commercialization"/>
          <p:cNvPicPr>
            <a:picLocks noChangeAspect="1" noChangeArrowheads="1"/>
          </p:cNvPicPr>
          <p:nvPr/>
        </p:nvPicPr>
        <p:blipFill>
          <a:blip r:embed="rId5" cstate="print"/>
          <a:srcRect/>
          <a:stretch>
            <a:fillRect/>
          </a:stretch>
        </p:blipFill>
        <p:spPr bwMode="auto">
          <a:xfrm>
            <a:off x="7192963" y="2095500"/>
            <a:ext cx="1511300" cy="2228850"/>
          </a:xfrm>
          <a:prstGeom prst="rect">
            <a:avLst/>
          </a:prstGeom>
          <a:noFill/>
          <a:ln w="9525">
            <a:noFill/>
            <a:miter lim="800000"/>
            <a:headEnd/>
            <a:tailEnd/>
          </a:ln>
        </p:spPr>
      </p:pic>
      <p:sp>
        <p:nvSpPr>
          <p:cNvPr id="25610" name="Rectangle 10"/>
          <p:cNvSpPr>
            <a:spLocks noChangeArrowheads="1"/>
          </p:cNvSpPr>
          <p:nvPr/>
        </p:nvSpPr>
        <p:spPr bwMode="auto">
          <a:xfrm>
            <a:off x="846138" y="258763"/>
            <a:ext cx="7924800" cy="579437"/>
          </a:xfrm>
          <a:prstGeom prst="rect">
            <a:avLst/>
          </a:prstGeom>
          <a:noFill/>
          <a:ln w="12700">
            <a:noFill/>
            <a:miter lim="800000"/>
            <a:headEnd type="none" w="sm" len="sm"/>
            <a:tailEnd type="none" w="sm" len="sm"/>
          </a:ln>
        </p:spPr>
        <p:txBody>
          <a:bodyPr>
            <a:spAutoFit/>
          </a:bodyPr>
          <a:lstStyle/>
          <a:p>
            <a:pPr algn="r" eaLnBrk="0" hangingPunct="0"/>
            <a:r>
              <a:rPr lang="en-US" sz="3200" b="1" dirty="0">
                <a:solidFill>
                  <a:schemeClr val="bg1"/>
                </a:solidFill>
                <a:latin typeface="Verdana" pitchFamily="34" charset="0"/>
              </a:rPr>
              <a:t>Gap Funding Programs</a:t>
            </a:r>
          </a:p>
        </p:txBody>
      </p:sp>
      <p:grpSp>
        <p:nvGrpSpPr>
          <p:cNvPr id="2" name="Group 11"/>
          <p:cNvGrpSpPr>
            <a:grpSpLocks/>
          </p:cNvGrpSpPr>
          <p:nvPr/>
        </p:nvGrpSpPr>
        <p:grpSpPr bwMode="auto">
          <a:xfrm>
            <a:off x="4876800" y="2133600"/>
            <a:ext cx="1744663" cy="2209800"/>
            <a:chOff x="2966" y="1861"/>
            <a:chExt cx="1212" cy="1818"/>
          </a:xfrm>
        </p:grpSpPr>
        <p:pic>
          <p:nvPicPr>
            <p:cNvPr id="25616" name="Picture 12" descr="226peak2"/>
            <p:cNvPicPr>
              <a:picLocks noChangeAspect="1" noChangeArrowheads="1"/>
            </p:cNvPicPr>
            <p:nvPr/>
          </p:nvPicPr>
          <p:blipFill>
            <a:blip r:embed="rId6" cstate="print"/>
            <a:srcRect/>
            <a:stretch>
              <a:fillRect/>
            </a:stretch>
          </p:blipFill>
          <p:spPr bwMode="auto">
            <a:xfrm>
              <a:off x="3019" y="1861"/>
              <a:ext cx="1155" cy="1818"/>
            </a:xfrm>
            <a:prstGeom prst="rect">
              <a:avLst/>
            </a:prstGeom>
            <a:noFill/>
            <a:ln w="9525">
              <a:noFill/>
              <a:miter lim="800000"/>
              <a:headEnd/>
              <a:tailEnd/>
            </a:ln>
          </p:spPr>
        </p:pic>
        <p:sp>
          <p:nvSpPr>
            <p:cNvPr id="25617" name="Text Box 13"/>
            <p:cNvSpPr txBox="1">
              <a:spLocks noChangeArrowheads="1"/>
            </p:cNvSpPr>
            <p:nvPr/>
          </p:nvSpPr>
          <p:spPr bwMode="auto">
            <a:xfrm>
              <a:off x="2966" y="3224"/>
              <a:ext cx="1212" cy="304"/>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Mt. “FDA”</a:t>
              </a:r>
            </a:p>
          </p:txBody>
        </p:sp>
      </p:grpSp>
      <p:sp>
        <p:nvSpPr>
          <p:cNvPr id="25612" name="Text Box 15"/>
          <p:cNvSpPr txBox="1">
            <a:spLocks noChangeArrowheads="1"/>
          </p:cNvSpPr>
          <p:nvPr/>
        </p:nvSpPr>
        <p:spPr bwMode="auto">
          <a:xfrm>
            <a:off x="228600" y="4953000"/>
            <a:ext cx="4273550" cy="1311275"/>
          </a:xfrm>
          <a:prstGeom prst="rect">
            <a:avLst/>
          </a:prstGeom>
          <a:noFill/>
          <a:ln w="12700">
            <a:noFill/>
            <a:miter lim="800000"/>
            <a:headEnd type="none" w="sm" len="sm"/>
            <a:tailEnd type="none" w="sm" len="sm"/>
          </a:ln>
        </p:spPr>
        <p:txBody>
          <a:bodyPr>
            <a:spAutoFit/>
          </a:bodyPr>
          <a:lstStyle/>
          <a:p>
            <a:pPr algn="ctr">
              <a:buClr>
                <a:srgbClr val="CC0099"/>
              </a:buClr>
              <a:buFontTx/>
              <a:buChar char="•"/>
            </a:pPr>
            <a:r>
              <a:rPr lang="en-US" sz="2000" b="1" dirty="0">
                <a:solidFill>
                  <a:srgbClr val="0000FF"/>
                </a:solidFill>
              </a:rPr>
              <a:t> No-Cost Extension</a:t>
            </a:r>
            <a:endParaRPr lang="en-US" sz="2000" dirty="0">
              <a:solidFill>
                <a:srgbClr val="0000FF"/>
              </a:solidFill>
            </a:endParaRPr>
          </a:p>
          <a:p>
            <a:pPr algn="ctr" eaLnBrk="0" hangingPunct="0">
              <a:buClr>
                <a:srgbClr val="CC0099"/>
              </a:buClr>
              <a:buFontTx/>
              <a:buChar char="•"/>
            </a:pPr>
            <a:r>
              <a:rPr lang="en-US" sz="2000" b="1" dirty="0">
                <a:solidFill>
                  <a:srgbClr val="0000FF"/>
                </a:solidFill>
              </a:rPr>
              <a:t> Phase I / Phase II Fast Track</a:t>
            </a:r>
          </a:p>
          <a:p>
            <a:pPr algn="ctr" eaLnBrk="0" hangingPunct="0">
              <a:buClr>
                <a:srgbClr val="CC0099"/>
              </a:buClr>
              <a:buFontTx/>
              <a:buChar char="•"/>
            </a:pPr>
            <a:r>
              <a:rPr lang="en-US" sz="2000" b="1" dirty="0">
                <a:solidFill>
                  <a:srgbClr val="0000FF"/>
                </a:solidFill>
              </a:rPr>
              <a:t> Administrative / Competitive Supplements</a:t>
            </a:r>
          </a:p>
        </p:txBody>
      </p:sp>
      <p:sp>
        <p:nvSpPr>
          <p:cNvPr id="25613" name="Rectangle 17"/>
          <p:cNvSpPr>
            <a:spLocks noChangeArrowheads="1"/>
          </p:cNvSpPr>
          <p:nvPr/>
        </p:nvSpPr>
        <p:spPr bwMode="auto">
          <a:xfrm>
            <a:off x="4267200" y="1295400"/>
            <a:ext cx="3200400" cy="762000"/>
          </a:xfrm>
          <a:prstGeom prst="rect">
            <a:avLst/>
          </a:prstGeom>
          <a:noFill/>
          <a:ln w="9525">
            <a:noFill/>
            <a:miter lim="800000"/>
            <a:headEnd/>
            <a:tailEnd/>
          </a:ln>
        </p:spPr>
        <p:txBody>
          <a:bodyPr anchor="ctr"/>
          <a:lstStyle/>
          <a:p>
            <a:pPr algn="ctr"/>
            <a:r>
              <a:rPr lang="en-US" sz="2000" b="1" dirty="0">
                <a:solidFill>
                  <a:srgbClr val="0000FF"/>
                </a:solidFill>
              </a:rPr>
              <a:t>Phase II </a:t>
            </a:r>
            <a:r>
              <a:rPr lang="en-US" sz="2000" b="1" dirty="0" smtClean="0">
                <a:solidFill>
                  <a:srgbClr val="0000FF"/>
                </a:solidFill>
              </a:rPr>
              <a:t>B Competing </a:t>
            </a:r>
            <a:r>
              <a:rPr lang="en-US" sz="2000" b="1" dirty="0">
                <a:solidFill>
                  <a:srgbClr val="0000FF"/>
                </a:solidFill>
              </a:rPr>
              <a:t>Renewal Award</a:t>
            </a:r>
          </a:p>
        </p:txBody>
      </p:sp>
      <p:pic>
        <p:nvPicPr>
          <p:cNvPr id="25614" name="Picture 6"/>
          <p:cNvPicPr>
            <a:picLocks noChangeAspect="1" noChangeArrowheads="1"/>
          </p:cNvPicPr>
          <p:nvPr/>
        </p:nvPicPr>
        <p:blipFill>
          <a:blip r:embed="rId7" cstate="print"/>
          <a:srcRect/>
          <a:stretch>
            <a:fillRect/>
          </a:stretch>
        </p:blipFill>
        <p:spPr bwMode="auto">
          <a:xfrm>
            <a:off x="4824413" y="4953000"/>
            <a:ext cx="2109787" cy="1447800"/>
          </a:xfrm>
          <a:prstGeom prst="rect">
            <a:avLst/>
          </a:prstGeom>
          <a:noFill/>
          <a:ln w="9525">
            <a:noFill/>
            <a:miter lim="800000"/>
            <a:headEnd/>
            <a:tailEnd/>
          </a:ln>
        </p:spPr>
      </p:pic>
      <p:sp>
        <p:nvSpPr>
          <p:cNvPr id="25615" name="TextBox 23"/>
          <p:cNvSpPr txBox="1">
            <a:spLocks noChangeArrowheads="1"/>
          </p:cNvSpPr>
          <p:nvPr/>
        </p:nvSpPr>
        <p:spPr bwMode="auto">
          <a:xfrm>
            <a:off x="4953000" y="4887913"/>
            <a:ext cx="2057400" cy="369887"/>
          </a:xfrm>
          <a:prstGeom prst="rect">
            <a:avLst/>
          </a:prstGeom>
          <a:noFill/>
          <a:ln w="9525">
            <a:noFill/>
            <a:miter lim="800000"/>
            <a:headEnd/>
            <a:tailEnd/>
          </a:ln>
        </p:spPr>
        <p:txBody>
          <a:bodyPr wrap="none">
            <a:spAutoFit/>
          </a:bodyPr>
          <a:lstStyle/>
          <a:p>
            <a:r>
              <a:rPr lang="en-US" b="1" dirty="0">
                <a:solidFill>
                  <a:srgbClr val="FF0000"/>
                </a:solidFill>
              </a:rPr>
              <a:t>“Valley of Death”</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Verdana" pitchFamily="34" charset="0"/>
              </a:rPr>
              <a:t>Gap Funding Opportunities</a:t>
            </a:r>
            <a:endParaRPr lang="en-US" sz="3200" b="1" dirty="0">
              <a:latin typeface="Verdana" pitchFamily="34" charset="0"/>
            </a:endParaRPr>
          </a:p>
        </p:txBody>
      </p:sp>
      <p:sp>
        <p:nvSpPr>
          <p:cNvPr id="3" name="Content Placeholder 2"/>
          <p:cNvSpPr>
            <a:spLocks noGrp="1"/>
          </p:cNvSpPr>
          <p:nvPr>
            <p:ph sz="half" idx="1"/>
          </p:nvPr>
        </p:nvSpPr>
        <p:spPr>
          <a:xfrm>
            <a:off x="152400" y="1600200"/>
            <a:ext cx="4343400" cy="4876800"/>
          </a:xfrm>
        </p:spPr>
        <p:txBody>
          <a:bodyPr/>
          <a:lstStyle/>
          <a:p>
            <a:pPr algn="ctr">
              <a:buNone/>
            </a:pPr>
            <a:r>
              <a:rPr lang="en-US" sz="2400" b="1" dirty="0" smtClean="0">
                <a:solidFill>
                  <a:srgbClr val="0000FF"/>
                </a:solidFill>
              </a:rPr>
              <a:t>Phase I &amp; II Fast Track</a:t>
            </a:r>
          </a:p>
          <a:p>
            <a:pPr algn="ctr">
              <a:buNone/>
            </a:pPr>
            <a:endParaRPr lang="en-US" sz="1000" b="1" dirty="0" smtClean="0"/>
          </a:p>
          <a:p>
            <a:pPr>
              <a:buNone/>
            </a:pPr>
            <a:r>
              <a:rPr lang="en-US" sz="2000" b="1" dirty="0" smtClean="0">
                <a:solidFill>
                  <a:schemeClr val="tx1"/>
                </a:solidFill>
              </a:rPr>
              <a:t>SBIR/STTR Phase I + II one-time</a:t>
            </a:r>
          </a:p>
          <a:p>
            <a:pPr>
              <a:buNone/>
            </a:pPr>
            <a:r>
              <a:rPr lang="en-US" sz="2000" b="1" dirty="0" smtClean="0">
                <a:solidFill>
                  <a:schemeClr val="tx1"/>
                </a:solidFill>
              </a:rPr>
              <a:t>simultaneous submission!</a:t>
            </a:r>
          </a:p>
          <a:p>
            <a:pPr>
              <a:buNone/>
            </a:pPr>
            <a:endParaRPr lang="en-US" sz="2000" b="1" dirty="0" smtClean="0">
              <a:solidFill>
                <a:schemeClr val="tx1"/>
              </a:solidFill>
            </a:endParaRPr>
          </a:p>
          <a:p>
            <a:pPr>
              <a:buNone/>
            </a:pPr>
            <a:r>
              <a:rPr lang="en-US" sz="2000" b="1" dirty="0" smtClean="0">
                <a:solidFill>
                  <a:schemeClr val="tx1"/>
                </a:solidFill>
              </a:rPr>
              <a:t>Concurrent review (7-9 months)</a:t>
            </a:r>
          </a:p>
          <a:p>
            <a:pPr>
              <a:buNone/>
            </a:pPr>
            <a:endParaRPr lang="en-US" sz="2000" b="1" dirty="0" smtClean="0">
              <a:solidFill>
                <a:schemeClr val="tx1"/>
              </a:solidFill>
            </a:endParaRPr>
          </a:p>
          <a:p>
            <a:pPr>
              <a:buNone/>
            </a:pPr>
            <a:r>
              <a:rPr lang="en-US" sz="2000" b="1" dirty="0" smtClean="0">
                <a:solidFill>
                  <a:schemeClr val="tx1"/>
                </a:solidFill>
              </a:rPr>
              <a:t>Phase I Final Report</a:t>
            </a:r>
          </a:p>
          <a:p>
            <a:pPr>
              <a:buNone/>
            </a:pPr>
            <a:endParaRPr lang="en-US" sz="2000" b="1" dirty="0" smtClean="0">
              <a:solidFill>
                <a:schemeClr val="tx1"/>
              </a:solidFill>
            </a:endParaRPr>
          </a:p>
          <a:p>
            <a:pPr>
              <a:buNone/>
            </a:pPr>
            <a:r>
              <a:rPr lang="en-US" sz="2000" b="1" dirty="0" smtClean="0">
                <a:solidFill>
                  <a:schemeClr val="tx1"/>
                </a:solidFill>
              </a:rPr>
              <a:t>Milestones </a:t>
            </a:r>
            <a:r>
              <a:rPr lang="en-US" sz="2000" b="1" dirty="0" smtClean="0">
                <a:solidFill>
                  <a:srgbClr val="00B0F0"/>
                </a:solidFill>
              </a:rPr>
              <a:t>met</a:t>
            </a:r>
            <a:r>
              <a:rPr lang="en-US" sz="2000" b="1" dirty="0" smtClean="0">
                <a:solidFill>
                  <a:schemeClr val="tx1"/>
                </a:solidFill>
              </a:rPr>
              <a:t> = Phase II Award</a:t>
            </a:r>
          </a:p>
          <a:p>
            <a:pPr algn="ctr">
              <a:buNone/>
            </a:pPr>
            <a:r>
              <a:rPr lang="en-US" sz="2000" b="1" dirty="0" smtClean="0">
                <a:solidFill>
                  <a:srgbClr val="00B0F0"/>
                </a:solidFill>
              </a:rPr>
              <a:t>Save 6-9 months</a:t>
            </a:r>
            <a:endParaRPr lang="en-US" sz="2000" b="1" dirty="0">
              <a:solidFill>
                <a:srgbClr val="00B0F0"/>
              </a:solidFill>
            </a:endParaRPr>
          </a:p>
        </p:txBody>
      </p:sp>
      <p:sp>
        <p:nvSpPr>
          <p:cNvPr id="4" name="Content Placeholder 3"/>
          <p:cNvSpPr>
            <a:spLocks noGrp="1"/>
          </p:cNvSpPr>
          <p:nvPr>
            <p:ph sz="half" idx="2"/>
          </p:nvPr>
        </p:nvSpPr>
        <p:spPr>
          <a:xfrm>
            <a:off x="4572000" y="1600200"/>
            <a:ext cx="4572000" cy="4876800"/>
          </a:xfrm>
        </p:spPr>
        <p:txBody>
          <a:bodyPr/>
          <a:lstStyle/>
          <a:p>
            <a:pPr algn="ctr">
              <a:buNone/>
            </a:pPr>
            <a:r>
              <a:rPr lang="en-US" sz="2400" b="1" dirty="0" smtClean="0">
                <a:solidFill>
                  <a:srgbClr val="0000FF"/>
                </a:solidFill>
              </a:rPr>
              <a:t>Phase IIB Competing Renewal</a:t>
            </a:r>
          </a:p>
          <a:p>
            <a:pPr algn="ctr">
              <a:buNone/>
            </a:pPr>
            <a:endParaRPr lang="en-US" sz="1000" b="1" dirty="0" smtClean="0"/>
          </a:p>
          <a:p>
            <a:pPr>
              <a:buNone/>
            </a:pPr>
            <a:r>
              <a:rPr lang="en-US" sz="2000" b="1" dirty="0" smtClean="0">
                <a:solidFill>
                  <a:schemeClr val="tx1"/>
                </a:solidFill>
              </a:rPr>
              <a:t>Takes Phase II - developed</a:t>
            </a:r>
          </a:p>
          <a:p>
            <a:pPr>
              <a:buNone/>
            </a:pPr>
            <a:r>
              <a:rPr lang="en-US" sz="2000" b="1" dirty="0" smtClean="0">
                <a:solidFill>
                  <a:schemeClr val="tx1"/>
                </a:solidFill>
              </a:rPr>
              <a:t>promising compounds &amp; devices to</a:t>
            </a:r>
          </a:p>
          <a:p>
            <a:pPr>
              <a:buNone/>
            </a:pPr>
            <a:r>
              <a:rPr lang="en-US" sz="2000" b="1" dirty="0" smtClean="0">
                <a:solidFill>
                  <a:schemeClr val="tx1"/>
                </a:solidFill>
              </a:rPr>
              <a:t>next stage of medical device/ drug</a:t>
            </a:r>
          </a:p>
          <a:p>
            <a:pPr>
              <a:buNone/>
            </a:pPr>
            <a:r>
              <a:rPr lang="en-US" sz="2000" b="1" dirty="0" smtClean="0">
                <a:solidFill>
                  <a:schemeClr val="tx1"/>
                </a:solidFill>
              </a:rPr>
              <a:t>refinement &amp; development</a:t>
            </a:r>
          </a:p>
          <a:p>
            <a:pPr>
              <a:buNone/>
            </a:pPr>
            <a:endParaRPr lang="en-US" sz="2000" b="1" dirty="0" smtClean="0">
              <a:solidFill>
                <a:schemeClr val="tx1"/>
              </a:solidFill>
            </a:endParaRPr>
          </a:p>
          <a:p>
            <a:pPr>
              <a:buNone/>
            </a:pPr>
            <a:r>
              <a:rPr lang="en-US" sz="2400" b="1" dirty="0" smtClean="0">
                <a:solidFill>
                  <a:srgbClr val="00B0F0"/>
                </a:solidFill>
              </a:rPr>
              <a:t>$$$</a:t>
            </a:r>
            <a:r>
              <a:rPr lang="en-US" sz="2000" b="1" dirty="0" smtClean="0">
                <a:solidFill>
                  <a:schemeClr val="tx1"/>
                </a:solidFill>
              </a:rPr>
              <a:t> support clinical research tools, complex instrumentation, prototype development</a:t>
            </a:r>
          </a:p>
          <a:p>
            <a:pPr>
              <a:buNone/>
            </a:pPr>
            <a:endParaRPr lang="en-US" sz="1000" b="1" dirty="0" smtClean="0">
              <a:solidFill>
                <a:schemeClr val="tx1"/>
              </a:solidFill>
            </a:endParaRPr>
          </a:p>
          <a:p>
            <a:pPr algn="ctr">
              <a:buNone/>
            </a:pPr>
            <a:r>
              <a:rPr lang="en-US" sz="2000" b="1" dirty="0" smtClean="0">
                <a:solidFill>
                  <a:srgbClr val="00B0F0"/>
                </a:solidFill>
              </a:rPr>
              <a:t>Maximum $1 M/ year x 3</a:t>
            </a:r>
          </a:p>
          <a:p>
            <a:pPr algn="ctr">
              <a:buNone/>
            </a:pPr>
            <a:r>
              <a:rPr lang="en-US" sz="2000" b="1" dirty="0" smtClean="0">
                <a:solidFill>
                  <a:srgbClr val="00B0F0"/>
                </a:solidFill>
              </a:rPr>
              <a:t>13 Institutes &amp; Centers accept</a:t>
            </a:r>
          </a:p>
          <a:p>
            <a:pPr algn="ctr">
              <a:buNone/>
            </a:pPr>
            <a:r>
              <a:rPr lang="en-US" sz="2000" b="1" dirty="0" smtClean="0">
                <a:solidFill>
                  <a:srgbClr val="00B0F0"/>
                </a:solidFill>
              </a:rPr>
              <a:t>No Matching Funds Required! </a:t>
            </a:r>
            <a:endParaRPr lang="en-US" sz="2000" b="1" dirty="0">
              <a:solidFill>
                <a:srgbClr val="00B0F0"/>
              </a:solidFill>
            </a:endParaRPr>
          </a:p>
        </p:txBody>
      </p:sp>
      <p:cxnSp>
        <p:nvCxnSpPr>
          <p:cNvPr id="6" name="Straight Connector 5"/>
          <p:cNvCxnSpPr/>
          <p:nvPr/>
        </p:nvCxnSpPr>
        <p:spPr>
          <a:xfrm rot="5400000">
            <a:off x="2058194" y="3962400"/>
            <a:ext cx="4724400" cy="1588"/>
          </a:xfrm>
          <a:prstGeom prst="line">
            <a:avLst/>
          </a:prstGeom>
          <a:ln w="25400"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00600" y="1981200"/>
            <a:ext cx="4191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1981200"/>
            <a:ext cx="32766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404" name="Picture 4"/>
          <p:cNvPicPr>
            <a:picLocks noChangeAspect="1" noChangeArrowheads="1"/>
          </p:cNvPicPr>
          <p:nvPr/>
        </p:nvPicPr>
        <p:blipFill>
          <a:blip r:embed="rId3" cstate="print"/>
          <a:srcRect/>
          <a:stretch>
            <a:fillRect/>
          </a:stretch>
        </p:blipFill>
        <p:spPr bwMode="auto">
          <a:xfrm>
            <a:off x="3733800" y="5271983"/>
            <a:ext cx="1295400" cy="1181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4495800"/>
            <a:ext cx="1217613" cy="457200"/>
          </a:xfrm>
          <a:prstGeom prst="rect">
            <a:avLst/>
          </a:prstGeom>
          <a:noFill/>
          <a:ln w="12700">
            <a:noFill/>
            <a:miter lim="800000"/>
            <a:headEnd type="none" w="sm" len="sm"/>
            <a:tailEnd type="none" w="sm" len="sm"/>
          </a:ln>
        </p:spPr>
        <p:txBody>
          <a:bodyPr wrap="none">
            <a:spAutoFit/>
          </a:bodyPr>
          <a:lstStyle/>
          <a:p>
            <a:pPr eaLnBrk="0" hangingPunct="0"/>
            <a:r>
              <a:rPr lang="en-US" sz="2400" dirty="0"/>
              <a:t>Phase I</a:t>
            </a:r>
          </a:p>
        </p:txBody>
      </p:sp>
      <p:sp>
        <p:nvSpPr>
          <p:cNvPr id="28675" name="Text Box 3"/>
          <p:cNvSpPr txBox="1">
            <a:spLocks noChangeArrowheads="1"/>
          </p:cNvSpPr>
          <p:nvPr/>
        </p:nvSpPr>
        <p:spPr bwMode="auto">
          <a:xfrm>
            <a:off x="2590800" y="4495800"/>
            <a:ext cx="1301750" cy="457200"/>
          </a:xfrm>
          <a:prstGeom prst="rect">
            <a:avLst/>
          </a:prstGeom>
          <a:noFill/>
          <a:ln w="12700">
            <a:noFill/>
            <a:miter lim="800000"/>
            <a:headEnd type="none" w="sm" len="sm"/>
            <a:tailEnd type="none" w="sm" len="sm"/>
          </a:ln>
        </p:spPr>
        <p:txBody>
          <a:bodyPr wrap="none">
            <a:spAutoFit/>
          </a:bodyPr>
          <a:lstStyle/>
          <a:p>
            <a:pPr eaLnBrk="0" hangingPunct="0"/>
            <a:r>
              <a:rPr lang="en-US" sz="2400" dirty="0"/>
              <a:t>Phase II</a:t>
            </a:r>
          </a:p>
        </p:txBody>
      </p:sp>
      <p:sp>
        <p:nvSpPr>
          <p:cNvPr id="28676" name="Line 4"/>
          <p:cNvSpPr>
            <a:spLocks noChangeShapeType="1"/>
          </p:cNvSpPr>
          <p:nvPr/>
        </p:nvSpPr>
        <p:spPr bwMode="auto">
          <a:xfrm>
            <a:off x="1676400" y="4724400"/>
            <a:ext cx="609600" cy="0"/>
          </a:xfrm>
          <a:prstGeom prst="line">
            <a:avLst/>
          </a:prstGeom>
          <a:noFill/>
          <a:ln w="31750">
            <a:solidFill>
              <a:schemeClr val="tx1"/>
            </a:solidFill>
            <a:round/>
            <a:headEnd type="none" w="sm" len="sm"/>
            <a:tailEnd type="triangle" w="lg" len="med"/>
          </a:ln>
        </p:spPr>
        <p:txBody>
          <a:bodyPr wrap="none"/>
          <a:lstStyle/>
          <a:p>
            <a:endParaRPr lang="en-US" dirty="0"/>
          </a:p>
        </p:txBody>
      </p:sp>
      <p:sp>
        <p:nvSpPr>
          <p:cNvPr id="28677" name="Line 5"/>
          <p:cNvSpPr>
            <a:spLocks noChangeShapeType="1"/>
          </p:cNvSpPr>
          <p:nvPr/>
        </p:nvSpPr>
        <p:spPr bwMode="auto">
          <a:xfrm>
            <a:off x="4038600" y="4724400"/>
            <a:ext cx="3505200" cy="0"/>
          </a:xfrm>
          <a:prstGeom prst="line">
            <a:avLst/>
          </a:prstGeom>
          <a:noFill/>
          <a:ln w="31750">
            <a:solidFill>
              <a:schemeClr val="tx1"/>
            </a:solidFill>
            <a:round/>
            <a:headEnd type="none" w="sm" len="sm"/>
            <a:tailEnd type="triangle" w="lg" len="med"/>
          </a:ln>
        </p:spPr>
        <p:txBody>
          <a:bodyPr wrap="none"/>
          <a:lstStyle/>
          <a:p>
            <a:endParaRPr lang="en-US" dirty="0"/>
          </a:p>
        </p:txBody>
      </p:sp>
      <p:sp>
        <p:nvSpPr>
          <p:cNvPr id="28678" name="Text Box 6"/>
          <p:cNvSpPr txBox="1">
            <a:spLocks noChangeArrowheads="1"/>
          </p:cNvSpPr>
          <p:nvPr/>
        </p:nvSpPr>
        <p:spPr bwMode="auto">
          <a:xfrm>
            <a:off x="7543800" y="4495800"/>
            <a:ext cx="1385888" cy="457200"/>
          </a:xfrm>
          <a:prstGeom prst="rect">
            <a:avLst/>
          </a:prstGeom>
          <a:noFill/>
          <a:ln w="12700">
            <a:noFill/>
            <a:miter lim="800000"/>
            <a:headEnd type="none" w="sm" len="sm"/>
            <a:tailEnd type="none" w="sm" len="sm"/>
          </a:ln>
        </p:spPr>
        <p:txBody>
          <a:bodyPr wrap="none">
            <a:spAutoFit/>
          </a:bodyPr>
          <a:lstStyle/>
          <a:p>
            <a:pPr eaLnBrk="0" hangingPunct="0"/>
            <a:r>
              <a:rPr lang="en-US" sz="2400" dirty="0"/>
              <a:t>Phase III</a:t>
            </a:r>
          </a:p>
        </p:txBody>
      </p:sp>
      <p:pic>
        <p:nvPicPr>
          <p:cNvPr id="28679" name="Picture 7" descr="discovery"/>
          <p:cNvPicPr>
            <a:picLocks noChangeAspect="1" noChangeArrowheads="1"/>
          </p:cNvPicPr>
          <p:nvPr/>
        </p:nvPicPr>
        <p:blipFill>
          <a:blip r:embed="rId3" cstate="print"/>
          <a:srcRect/>
          <a:stretch>
            <a:fillRect/>
          </a:stretch>
        </p:blipFill>
        <p:spPr bwMode="auto">
          <a:xfrm>
            <a:off x="304800" y="2152650"/>
            <a:ext cx="1447800" cy="2171700"/>
          </a:xfrm>
          <a:prstGeom prst="rect">
            <a:avLst/>
          </a:prstGeom>
          <a:noFill/>
          <a:ln w="9525">
            <a:noFill/>
            <a:miter lim="800000"/>
            <a:headEnd/>
            <a:tailEnd/>
          </a:ln>
        </p:spPr>
      </p:pic>
      <p:pic>
        <p:nvPicPr>
          <p:cNvPr id="28680" name="Picture 8" descr="development"/>
          <p:cNvPicPr>
            <a:picLocks noChangeAspect="1" noChangeArrowheads="1"/>
          </p:cNvPicPr>
          <p:nvPr/>
        </p:nvPicPr>
        <p:blipFill>
          <a:blip r:embed="rId4" cstate="print"/>
          <a:srcRect/>
          <a:stretch>
            <a:fillRect/>
          </a:stretch>
        </p:blipFill>
        <p:spPr bwMode="auto">
          <a:xfrm>
            <a:off x="2514600" y="2133600"/>
            <a:ext cx="1311275" cy="2190750"/>
          </a:xfrm>
          <a:prstGeom prst="rect">
            <a:avLst/>
          </a:prstGeom>
          <a:noFill/>
          <a:ln w="9525">
            <a:noFill/>
            <a:miter lim="800000"/>
            <a:headEnd/>
            <a:tailEnd/>
          </a:ln>
        </p:spPr>
      </p:pic>
      <p:pic>
        <p:nvPicPr>
          <p:cNvPr id="28681" name="Picture 9" descr="commercialization"/>
          <p:cNvPicPr>
            <a:picLocks noChangeAspect="1" noChangeArrowheads="1"/>
          </p:cNvPicPr>
          <p:nvPr/>
        </p:nvPicPr>
        <p:blipFill>
          <a:blip r:embed="rId5" cstate="print"/>
          <a:srcRect/>
          <a:stretch>
            <a:fillRect/>
          </a:stretch>
        </p:blipFill>
        <p:spPr bwMode="auto">
          <a:xfrm>
            <a:off x="7315200" y="2095500"/>
            <a:ext cx="1511300" cy="2228850"/>
          </a:xfrm>
          <a:prstGeom prst="rect">
            <a:avLst/>
          </a:prstGeom>
          <a:noFill/>
          <a:ln w="9525">
            <a:noFill/>
            <a:miter lim="800000"/>
            <a:headEnd/>
            <a:tailEnd/>
          </a:ln>
        </p:spPr>
      </p:pic>
      <p:sp>
        <p:nvSpPr>
          <p:cNvPr id="28682" name="Rectangle 10"/>
          <p:cNvSpPr>
            <a:spLocks noChangeArrowheads="1"/>
          </p:cNvSpPr>
          <p:nvPr/>
        </p:nvSpPr>
        <p:spPr bwMode="auto">
          <a:xfrm>
            <a:off x="457200" y="92075"/>
            <a:ext cx="8382000" cy="1077913"/>
          </a:xfrm>
          <a:prstGeom prst="rect">
            <a:avLst/>
          </a:prstGeom>
          <a:noFill/>
          <a:ln w="12700">
            <a:noFill/>
            <a:miter lim="800000"/>
            <a:headEnd type="none" w="sm" len="sm"/>
            <a:tailEnd type="none" w="sm" len="sm"/>
          </a:ln>
        </p:spPr>
        <p:txBody>
          <a:bodyPr>
            <a:spAutoFit/>
          </a:bodyPr>
          <a:lstStyle/>
          <a:p>
            <a:pPr algn="r"/>
            <a:r>
              <a:rPr lang="en-US" sz="3200" b="1" dirty="0">
                <a:solidFill>
                  <a:schemeClr val="bg1"/>
                </a:solidFill>
                <a:latin typeface="Verdana" pitchFamily="34" charset="0"/>
              </a:rPr>
              <a:t>Innovative Approaches </a:t>
            </a:r>
            <a:br>
              <a:rPr lang="en-US" sz="3200" b="1" dirty="0">
                <a:solidFill>
                  <a:schemeClr val="bg1"/>
                </a:solidFill>
                <a:latin typeface="Verdana" pitchFamily="34" charset="0"/>
              </a:rPr>
            </a:br>
            <a:r>
              <a:rPr lang="en-US" sz="3200" b="1" dirty="0">
                <a:solidFill>
                  <a:schemeClr val="bg1"/>
                </a:solidFill>
                <a:latin typeface="Verdana" pitchFamily="34" charset="0"/>
              </a:rPr>
              <a:t>to Commercialization Challenges</a:t>
            </a:r>
          </a:p>
        </p:txBody>
      </p:sp>
      <p:grpSp>
        <p:nvGrpSpPr>
          <p:cNvPr id="2" name="Group 11"/>
          <p:cNvGrpSpPr>
            <a:grpSpLocks/>
          </p:cNvGrpSpPr>
          <p:nvPr/>
        </p:nvGrpSpPr>
        <p:grpSpPr bwMode="auto">
          <a:xfrm>
            <a:off x="4876800" y="2133600"/>
            <a:ext cx="1543050" cy="2489200"/>
            <a:chOff x="3005" y="1524"/>
            <a:chExt cx="1142" cy="1791"/>
          </a:xfrm>
        </p:grpSpPr>
        <p:pic>
          <p:nvPicPr>
            <p:cNvPr id="28690" name="Picture 12" descr="226peak2"/>
            <p:cNvPicPr>
              <a:picLocks noChangeAspect="1" noChangeArrowheads="1"/>
            </p:cNvPicPr>
            <p:nvPr/>
          </p:nvPicPr>
          <p:blipFill>
            <a:blip r:embed="rId6" cstate="print"/>
            <a:srcRect/>
            <a:stretch>
              <a:fillRect/>
            </a:stretch>
          </p:blipFill>
          <p:spPr bwMode="auto">
            <a:xfrm>
              <a:off x="3005" y="1524"/>
              <a:ext cx="1095" cy="1791"/>
            </a:xfrm>
            <a:prstGeom prst="rect">
              <a:avLst/>
            </a:prstGeom>
            <a:noFill/>
            <a:ln w="9525">
              <a:noFill/>
              <a:miter lim="800000"/>
              <a:headEnd/>
              <a:tailEnd/>
            </a:ln>
          </p:spPr>
        </p:pic>
        <p:sp>
          <p:nvSpPr>
            <p:cNvPr id="28691" name="Text Box 13"/>
            <p:cNvSpPr txBox="1">
              <a:spLocks noChangeArrowheads="1"/>
            </p:cNvSpPr>
            <p:nvPr/>
          </p:nvSpPr>
          <p:spPr bwMode="auto">
            <a:xfrm>
              <a:off x="3113" y="1907"/>
              <a:ext cx="1034" cy="50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FF0000"/>
                  </a:solidFill>
                </a:rPr>
                <a:t>Mt. “FDA”</a:t>
              </a:r>
            </a:p>
            <a:p>
              <a:pPr algn="ctr" eaLnBrk="0" hangingPunct="0"/>
              <a:r>
                <a:rPr lang="en-US" sz="2000" b="1" dirty="0">
                  <a:solidFill>
                    <a:srgbClr val="FF0000"/>
                  </a:solidFill>
                </a:rPr>
                <a:t>???</a:t>
              </a:r>
            </a:p>
          </p:txBody>
        </p:sp>
      </p:grpSp>
      <p:sp>
        <p:nvSpPr>
          <p:cNvPr id="28685" name="Text Box 20"/>
          <p:cNvSpPr txBox="1">
            <a:spLocks noChangeArrowheads="1"/>
          </p:cNvSpPr>
          <p:nvPr/>
        </p:nvSpPr>
        <p:spPr bwMode="auto">
          <a:xfrm>
            <a:off x="2895600" y="3810000"/>
            <a:ext cx="5486400" cy="366713"/>
          </a:xfrm>
          <a:prstGeom prst="rect">
            <a:avLst/>
          </a:prstGeom>
          <a:solidFill>
            <a:srgbClr val="FFBF61"/>
          </a:solidFill>
          <a:ln w="9525">
            <a:noFill/>
            <a:miter lim="800000"/>
            <a:headEnd/>
            <a:tailEnd/>
          </a:ln>
        </p:spPr>
        <p:txBody>
          <a:bodyPr>
            <a:spAutoFit/>
          </a:bodyPr>
          <a:lstStyle/>
          <a:p>
            <a:pPr algn="ctr" eaLnBrk="0" hangingPunct="0">
              <a:spcBef>
                <a:spcPct val="50000"/>
              </a:spcBef>
            </a:pPr>
            <a:r>
              <a:rPr lang="en-US" b="1" dirty="0">
                <a:latin typeface="Verdana" pitchFamily="34" charset="0"/>
              </a:rPr>
              <a:t>Commercialization Assistance Program</a:t>
            </a:r>
          </a:p>
        </p:txBody>
      </p:sp>
      <p:sp>
        <p:nvSpPr>
          <p:cNvPr id="28686" name="Text Box 21"/>
          <p:cNvSpPr txBox="1">
            <a:spLocks noChangeArrowheads="1"/>
          </p:cNvSpPr>
          <p:nvPr/>
        </p:nvSpPr>
        <p:spPr bwMode="auto">
          <a:xfrm>
            <a:off x="228600" y="2438400"/>
            <a:ext cx="4267200" cy="369332"/>
          </a:xfrm>
          <a:prstGeom prst="rect">
            <a:avLst/>
          </a:prstGeom>
          <a:solidFill>
            <a:schemeClr val="accent1">
              <a:lumMod val="90000"/>
            </a:schemeClr>
          </a:solidFill>
          <a:ln w="9525">
            <a:noFill/>
            <a:miter lim="800000"/>
            <a:headEnd/>
            <a:tailEnd/>
          </a:ln>
        </p:spPr>
        <p:txBody>
          <a:bodyPr wrap="square">
            <a:spAutoFit/>
          </a:bodyPr>
          <a:lstStyle/>
          <a:p>
            <a:pPr algn="ctr" eaLnBrk="0" hangingPunct="0">
              <a:spcBef>
                <a:spcPct val="50000"/>
              </a:spcBef>
            </a:pPr>
            <a:r>
              <a:rPr lang="en-US" b="1" dirty="0" smtClean="0">
                <a:latin typeface="Verdana" pitchFamily="34" charset="0"/>
              </a:rPr>
              <a:t>Technology Niche Assessment</a:t>
            </a:r>
            <a:endParaRPr lang="en-US" b="1" dirty="0">
              <a:latin typeface="Verdana" pitchFamily="34" charset="0"/>
            </a:endParaRPr>
          </a:p>
        </p:txBody>
      </p:sp>
      <p:sp>
        <p:nvSpPr>
          <p:cNvPr id="28687" name="Text Box 25"/>
          <p:cNvSpPr txBox="1">
            <a:spLocks noChangeArrowheads="1"/>
          </p:cNvSpPr>
          <p:nvPr/>
        </p:nvSpPr>
        <p:spPr bwMode="auto">
          <a:xfrm>
            <a:off x="2038578" y="1600200"/>
            <a:ext cx="5419497" cy="461665"/>
          </a:xfrm>
          <a:prstGeom prst="rect">
            <a:avLst/>
          </a:prstGeom>
          <a:noFill/>
          <a:ln w="9525">
            <a:noFill/>
            <a:miter lim="800000"/>
            <a:headEnd/>
            <a:tailEnd/>
          </a:ln>
        </p:spPr>
        <p:txBody>
          <a:bodyPr wrap="none">
            <a:spAutoFit/>
          </a:bodyPr>
          <a:lstStyle/>
          <a:p>
            <a:pPr algn="r"/>
            <a:r>
              <a:rPr lang="en-US" sz="2400" b="1" dirty="0">
                <a:solidFill>
                  <a:srgbClr val="0000FF"/>
                </a:solidFill>
              </a:rPr>
              <a:t>NIH Technical Assistance </a:t>
            </a:r>
            <a:r>
              <a:rPr lang="en-US" sz="2400" b="1" dirty="0" smtClean="0">
                <a:solidFill>
                  <a:srgbClr val="0000FF"/>
                </a:solidFill>
              </a:rPr>
              <a:t>Programs</a:t>
            </a:r>
            <a:endParaRPr lang="en-US" sz="2400" b="1" dirty="0">
              <a:solidFill>
                <a:srgbClr val="0000FF"/>
              </a:solidFill>
            </a:endParaRPr>
          </a:p>
        </p:txBody>
      </p:sp>
      <p:pic>
        <p:nvPicPr>
          <p:cNvPr id="28688" name="Picture 6"/>
          <p:cNvPicPr>
            <a:picLocks noChangeAspect="1" noChangeArrowheads="1"/>
          </p:cNvPicPr>
          <p:nvPr/>
        </p:nvPicPr>
        <p:blipFill>
          <a:blip r:embed="rId7" cstate="print"/>
          <a:srcRect/>
          <a:stretch>
            <a:fillRect/>
          </a:stretch>
        </p:blipFill>
        <p:spPr bwMode="auto">
          <a:xfrm>
            <a:off x="4824413" y="4953000"/>
            <a:ext cx="2109787" cy="1447800"/>
          </a:xfrm>
          <a:prstGeom prst="rect">
            <a:avLst/>
          </a:prstGeom>
          <a:noFill/>
          <a:ln w="9525">
            <a:noFill/>
            <a:miter lim="800000"/>
            <a:headEnd/>
            <a:tailEnd/>
          </a:ln>
        </p:spPr>
      </p:pic>
      <p:sp>
        <p:nvSpPr>
          <p:cNvPr id="28689" name="TextBox 19"/>
          <p:cNvSpPr txBox="1">
            <a:spLocks noChangeArrowheads="1"/>
          </p:cNvSpPr>
          <p:nvPr/>
        </p:nvSpPr>
        <p:spPr bwMode="auto">
          <a:xfrm>
            <a:off x="4953000" y="4887913"/>
            <a:ext cx="2057400" cy="369887"/>
          </a:xfrm>
          <a:prstGeom prst="rect">
            <a:avLst/>
          </a:prstGeom>
          <a:noFill/>
          <a:ln w="9525">
            <a:noFill/>
            <a:miter lim="800000"/>
            <a:headEnd/>
            <a:tailEnd/>
          </a:ln>
        </p:spPr>
        <p:txBody>
          <a:bodyPr wrap="none">
            <a:spAutoFit/>
          </a:bodyPr>
          <a:lstStyle/>
          <a:p>
            <a:r>
              <a:rPr lang="en-US" b="1" dirty="0">
                <a:solidFill>
                  <a:srgbClr val="FF0000"/>
                </a:solidFill>
              </a:rPr>
              <a:t>“Valley of Death”</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39813" y="123825"/>
            <a:ext cx="8066087" cy="841375"/>
          </a:xfrm>
        </p:spPr>
        <p:txBody>
          <a:bodyPr/>
          <a:lstStyle/>
          <a:p>
            <a:pPr algn="r" eaLnBrk="1" hangingPunct="1"/>
            <a:r>
              <a:rPr lang="en-US" sz="3200" b="1" dirty="0" smtClean="0">
                <a:latin typeface="Verdana" pitchFamily="34" charset="0"/>
              </a:rPr>
              <a:t>Niche Assessment Program </a:t>
            </a:r>
          </a:p>
        </p:txBody>
      </p:sp>
      <p:grpSp>
        <p:nvGrpSpPr>
          <p:cNvPr id="25607" name="Group 7"/>
          <p:cNvGrpSpPr>
            <a:grpSpLocks/>
          </p:cNvGrpSpPr>
          <p:nvPr/>
        </p:nvGrpSpPr>
        <p:grpSpPr bwMode="auto">
          <a:xfrm>
            <a:off x="0" y="1600200"/>
            <a:ext cx="9144000" cy="4416428"/>
            <a:chOff x="378" y="672"/>
            <a:chExt cx="5832" cy="2782"/>
          </a:xfrm>
        </p:grpSpPr>
        <p:sp>
          <p:nvSpPr>
            <p:cNvPr id="25610" name="Rectangle 8"/>
            <p:cNvSpPr>
              <a:spLocks noChangeArrowheads="1"/>
            </p:cNvSpPr>
            <p:nvPr/>
          </p:nvSpPr>
          <p:spPr bwMode="auto">
            <a:xfrm>
              <a:off x="378" y="672"/>
              <a:ext cx="2190" cy="576"/>
            </a:xfrm>
            <a:prstGeom prst="rect">
              <a:avLst/>
            </a:prstGeom>
            <a:noFill/>
            <a:ln w="9525">
              <a:noFill/>
              <a:miter lim="800000"/>
              <a:headEnd/>
              <a:tailEnd/>
            </a:ln>
          </p:spPr>
          <p:txBody>
            <a:bodyPr/>
            <a:lstStyle/>
            <a:p>
              <a:pPr marL="342900" indent="-342900">
                <a:lnSpc>
                  <a:spcPct val="90000"/>
                </a:lnSpc>
                <a:spcBef>
                  <a:spcPct val="20000"/>
                </a:spcBef>
              </a:pPr>
              <a:endParaRPr lang="en-US" sz="2800" b="1" dirty="0">
                <a:solidFill>
                  <a:srgbClr val="0000FF"/>
                </a:solidFill>
              </a:endParaRPr>
            </a:p>
            <a:p>
              <a:pPr marL="342900" indent="-342900">
                <a:lnSpc>
                  <a:spcPct val="90000"/>
                </a:lnSpc>
                <a:spcBef>
                  <a:spcPct val="20000"/>
                </a:spcBef>
              </a:pPr>
              <a:endParaRPr lang="en-US" sz="2800" b="1" dirty="0">
                <a:solidFill>
                  <a:srgbClr val="CC0099"/>
                </a:solidFill>
              </a:endParaRPr>
            </a:p>
          </p:txBody>
        </p:sp>
        <p:sp>
          <p:nvSpPr>
            <p:cNvPr id="25611" name="Text Box 9"/>
            <p:cNvSpPr txBox="1">
              <a:spLocks noChangeArrowheads="1"/>
            </p:cNvSpPr>
            <p:nvPr/>
          </p:nvSpPr>
          <p:spPr bwMode="auto">
            <a:xfrm>
              <a:off x="2760" y="720"/>
              <a:ext cx="3450" cy="2734"/>
            </a:xfrm>
            <a:prstGeom prst="rect">
              <a:avLst/>
            </a:prstGeom>
            <a:noFill/>
            <a:ln w="9525">
              <a:noFill/>
              <a:miter lim="800000"/>
              <a:headEnd/>
              <a:tailEnd/>
            </a:ln>
          </p:spPr>
          <p:txBody>
            <a:bodyPr>
              <a:spAutoFit/>
            </a:bodyPr>
            <a:lstStyle/>
            <a:p>
              <a:pPr>
                <a:spcBef>
                  <a:spcPct val="50000"/>
                </a:spcBef>
              </a:pPr>
              <a:r>
                <a:rPr lang="en-US" sz="2400" b="1" i="1" dirty="0" smtClean="0">
                  <a:solidFill>
                    <a:srgbClr val="009ED6"/>
                  </a:solidFill>
                </a:rPr>
                <a:t>Technology Niche Analysis </a:t>
              </a:r>
              <a:r>
                <a:rPr lang="en-US" sz="2400" b="1" dirty="0" smtClean="0">
                  <a:solidFill>
                    <a:srgbClr val="009ED6"/>
                  </a:solidFill>
                </a:rPr>
                <a:t>™</a:t>
              </a:r>
            </a:p>
            <a:p>
              <a:pPr>
                <a:spcBef>
                  <a:spcPct val="50000"/>
                </a:spcBef>
              </a:pPr>
              <a:r>
                <a:rPr lang="en-US" sz="2400" b="1" dirty="0" smtClean="0"/>
                <a:t>Report helps Phase II submissions:</a:t>
              </a:r>
            </a:p>
            <a:p>
              <a:pPr>
                <a:spcBef>
                  <a:spcPct val="50000"/>
                </a:spcBef>
              </a:pPr>
              <a:endParaRPr lang="en-US" sz="2400" b="1" dirty="0" smtClean="0"/>
            </a:p>
            <a:p>
              <a:pPr>
                <a:spcBef>
                  <a:spcPct val="50000"/>
                </a:spcBef>
              </a:pPr>
              <a:r>
                <a:rPr lang="en-US" sz="2400" b="1" dirty="0" smtClean="0"/>
                <a:t>Identify </a:t>
              </a:r>
              <a:r>
                <a:rPr lang="en-US" sz="2400" b="1" dirty="0"/>
                <a:t>other uses of technology</a:t>
              </a:r>
            </a:p>
            <a:p>
              <a:pPr>
                <a:spcBef>
                  <a:spcPct val="50000"/>
                </a:spcBef>
              </a:pPr>
              <a:r>
                <a:rPr lang="en-US" sz="2400" b="1" dirty="0"/>
                <a:t>Determines competitive advantages</a:t>
              </a:r>
            </a:p>
            <a:p>
              <a:pPr>
                <a:spcBef>
                  <a:spcPct val="50000"/>
                </a:spcBef>
              </a:pPr>
              <a:r>
                <a:rPr lang="en-US" sz="2400" b="1" dirty="0" smtClean="0"/>
                <a:t>Market size and potential</a:t>
              </a:r>
            </a:p>
            <a:p>
              <a:pPr>
                <a:spcBef>
                  <a:spcPct val="50000"/>
                </a:spcBef>
              </a:pPr>
              <a:r>
                <a:rPr lang="en-US" sz="2400" b="1" dirty="0" smtClean="0"/>
                <a:t>Barriers to entry &amp; strategy</a:t>
              </a:r>
            </a:p>
            <a:p>
              <a:pPr>
                <a:spcBef>
                  <a:spcPct val="50000"/>
                </a:spcBef>
              </a:pPr>
              <a:r>
                <a:rPr lang="en-US" sz="2400" b="1" dirty="0" smtClean="0"/>
                <a:t>Feedback from potential end-users</a:t>
              </a:r>
              <a:endParaRPr lang="en-US" sz="2400" b="1" dirty="0"/>
            </a:p>
          </p:txBody>
        </p:sp>
        <p:sp>
          <p:nvSpPr>
            <p:cNvPr id="25612" name="Text Box 10"/>
            <p:cNvSpPr txBox="1">
              <a:spLocks noChangeArrowheads="1"/>
            </p:cNvSpPr>
            <p:nvPr/>
          </p:nvSpPr>
          <p:spPr bwMode="auto">
            <a:xfrm>
              <a:off x="454" y="768"/>
              <a:ext cx="2160" cy="931"/>
            </a:xfrm>
            <a:prstGeom prst="rect">
              <a:avLst/>
            </a:prstGeom>
            <a:noFill/>
            <a:ln w="9525">
              <a:noFill/>
              <a:miter lim="800000"/>
              <a:headEnd/>
              <a:tailEnd/>
            </a:ln>
          </p:spPr>
          <p:txBody>
            <a:bodyPr>
              <a:spAutoFit/>
            </a:bodyPr>
            <a:lstStyle/>
            <a:p>
              <a:pPr>
                <a:spcBef>
                  <a:spcPct val="50000"/>
                </a:spcBef>
              </a:pPr>
              <a:r>
                <a:rPr lang="en-US" sz="2000" b="1" dirty="0" smtClean="0">
                  <a:solidFill>
                    <a:srgbClr val="CC0099"/>
                  </a:solidFill>
                </a:rPr>
                <a:t>Phase </a:t>
              </a:r>
              <a:r>
                <a:rPr lang="en-US" sz="2000" b="1" dirty="0">
                  <a:solidFill>
                    <a:srgbClr val="CC0099"/>
                  </a:solidFill>
                </a:rPr>
                <a:t>I </a:t>
              </a:r>
              <a:r>
                <a:rPr lang="en-US" sz="2000" b="1" dirty="0" smtClean="0">
                  <a:solidFill>
                    <a:srgbClr val="CC0099"/>
                  </a:solidFill>
                </a:rPr>
                <a:t>SBIR awardees</a:t>
              </a:r>
            </a:p>
            <a:p>
              <a:pPr>
                <a:spcBef>
                  <a:spcPct val="50000"/>
                </a:spcBef>
              </a:pPr>
              <a:r>
                <a:rPr lang="en-US" sz="2000" b="1" dirty="0" smtClean="0">
                  <a:solidFill>
                    <a:srgbClr val="CC0099"/>
                  </a:solidFill>
                </a:rPr>
                <a:t>With current or soon to be awarded Phase I (Notice of Award)</a:t>
              </a:r>
              <a:endParaRPr lang="en-US" sz="2000" b="1" dirty="0">
                <a:solidFill>
                  <a:srgbClr val="CC0099"/>
                </a:solidFill>
              </a:endParaRPr>
            </a:p>
          </p:txBody>
        </p:sp>
      </p:grpSp>
      <p:sp>
        <p:nvSpPr>
          <p:cNvPr id="25608" name="Line 13"/>
          <p:cNvSpPr>
            <a:spLocks noChangeShapeType="1"/>
          </p:cNvSpPr>
          <p:nvPr/>
        </p:nvSpPr>
        <p:spPr bwMode="auto">
          <a:xfrm>
            <a:off x="225425" y="6094413"/>
            <a:ext cx="8291513" cy="1587"/>
          </a:xfrm>
          <a:prstGeom prst="line">
            <a:avLst/>
          </a:prstGeom>
          <a:noFill/>
          <a:ln w="9525" cap="rnd">
            <a:solidFill>
              <a:srgbClr val="FF0000"/>
            </a:solidFill>
            <a:prstDash val="sysDot"/>
            <a:miter lim="800000"/>
            <a:headEnd/>
            <a:tailEnd/>
          </a:ln>
        </p:spPr>
        <p:txBody>
          <a:bodyPr wrap="none"/>
          <a:lstStyle/>
          <a:p>
            <a:endParaRPr lang="en-US" dirty="0"/>
          </a:p>
        </p:txBody>
      </p:sp>
      <p:pic>
        <p:nvPicPr>
          <p:cNvPr id="269316" name="Picture 4"/>
          <p:cNvPicPr>
            <a:picLocks noChangeAspect="1" noChangeArrowheads="1"/>
          </p:cNvPicPr>
          <p:nvPr/>
        </p:nvPicPr>
        <p:blipFill>
          <a:blip r:embed="rId3" cstate="print"/>
          <a:srcRect/>
          <a:stretch>
            <a:fillRect/>
          </a:stretch>
        </p:blipFill>
        <p:spPr bwMode="auto">
          <a:xfrm>
            <a:off x="762000" y="4003040"/>
            <a:ext cx="1828800" cy="1788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Klavika Basic Medium"/>
              </a:rPr>
              <a:t>Commercialization Assistance Program (CAP)</a:t>
            </a:r>
            <a:endParaRPr lang="en-US" b="1" dirty="0">
              <a:latin typeface="Klavika Basic Medium"/>
            </a:endParaRPr>
          </a:p>
        </p:txBody>
      </p:sp>
      <p:sp>
        <p:nvSpPr>
          <p:cNvPr id="5" name="Text Box 4"/>
          <p:cNvSpPr txBox="1">
            <a:spLocks noChangeArrowheads="1"/>
          </p:cNvSpPr>
          <p:nvPr/>
        </p:nvSpPr>
        <p:spPr bwMode="auto">
          <a:xfrm>
            <a:off x="3352800" y="1600200"/>
            <a:ext cx="5008562" cy="4524315"/>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009ED6"/>
                </a:solidFill>
              </a:rPr>
              <a:t>Personalized Business Mentoring; Knowledge Transfer; Business Outcomes!</a:t>
            </a:r>
            <a:endParaRPr lang="en-US" sz="2400" b="1" dirty="0" smtClean="0"/>
          </a:p>
          <a:p>
            <a:pPr>
              <a:spcBef>
                <a:spcPct val="50000"/>
              </a:spcBef>
              <a:buFont typeface="Arial" pitchFamily="34" charset="0"/>
              <a:buChar char="•"/>
            </a:pPr>
            <a:r>
              <a:rPr lang="en-US" sz="2400" b="1" dirty="0" smtClean="0"/>
              <a:t>Business </a:t>
            </a:r>
            <a:r>
              <a:rPr lang="en-US" sz="2400" b="1" dirty="0"/>
              <a:t>&amp; strategic planning</a:t>
            </a:r>
          </a:p>
          <a:p>
            <a:pPr>
              <a:spcBef>
                <a:spcPct val="50000"/>
              </a:spcBef>
              <a:buFont typeface="Arial" pitchFamily="34" charset="0"/>
              <a:buChar char="•"/>
            </a:pPr>
            <a:r>
              <a:rPr lang="en-US" sz="2400" b="1" dirty="0"/>
              <a:t>I</a:t>
            </a:r>
            <a:r>
              <a:rPr lang="en-US" sz="2400" b="1" dirty="0" smtClean="0"/>
              <a:t>nvestor &amp; partnership pitch</a:t>
            </a:r>
          </a:p>
          <a:p>
            <a:pPr>
              <a:spcBef>
                <a:spcPct val="50000"/>
              </a:spcBef>
              <a:buFont typeface="Arial" pitchFamily="34" charset="0"/>
              <a:buChar char="•"/>
            </a:pPr>
            <a:r>
              <a:rPr lang="en-US" sz="2400" b="1" dirty="0" smtClean="0"/>
              <a:t>Technology Value Proposition</a:t>
            </a:r>
          </a:p>
          <a:p>
            <a:pPr>
              <a:spcBef>
                <a:spcPct val="50000"/>
              </a:spcBef>
              <a:buFont typeface="Arial" pitchFamily="34" charset="0"/>
              <a:buChar char="•"/>
            </a:pPr>
            <a:r>
              <a:rPr lang="en-US" sz="2400" b="1" dirty="0" smtClean="0"/>
              <a:t>FDA regulatory requirements</a:t>
            </a:r>
          </a:p>
          <a:p>
            <a:pPr>
              <a:spcBef>
                <a:spcPct val="50000"/>
              </a:spcBef>
              <a:buFont typeface="Arial" pitchFamily="34" charset="0"/>
              <a:buChar char="•"/>
            </a:pPr>
            <a:r>
              <a:rPr lang="en-US" sz="2400" b="1" dirty="0" smtClean="0"/>
              <a:t>IP &amp; Licensing Issues</a:t>
            </a:r>
          </a:p>
          <a:p>
            <a:pPr>
              <a:spcBef>
                <a:spcPct val="50000"/>
              </a:spcBef>
              <a:buFont typeface="Arial" pitchFamily="34" charset="0"/>
              <a:buChar char="•"/>
            </a:pPr>
            <a:r>
              <a:rPr lang="en-US" sz="2400" b="1" dirty="0" smtClean="0"/>
              <a:t>Go-to-market strategy…</a:t>
            </a:r>
            <a:endParaRPr lang="en-US" sz="2400" b="1" dirty="0"/>
          </a:p>
        </p:txBody>
      </p:sp>
      <p:sp>
        <p:nvSpPr>
          <p:cNvPr id="6" name="Text Box 6"/>
          <p:cNvSpPr txBox="1">
            <a:spLocks noChangeArrowheads="1"/>
          </p:cNvSpPr>
          <p:nvPr/>
        </p:nvSpPr>
        <p:spPr bwMode="auto">
          <a:xfrm>
            <a:off x="163512" y="1649849"/>
            <a:ext cx="3189288" cy="1477328"/>
          </a:xfrm>
          <a:prstGeom prst="rect">
            <a:avLst/>
          </a:prstGeom>
          <a:noFill/>
          <a:ln w="9525">
            <a:noFill/>
            <a:miter lim="800000"/>
            <a:headEnd/>
            <a:tailEnd/>
          </a:ln>
        </p:spPr>
        <p:txBody>
          <a:bodyPr>
            <a:spAutoFit/>
          </a:bodyPr>
          <a:lstStyle/>
          <a:p>
            <a:pPr>
              <a:spcBef>
                <a:spcPct val="50000"/>
              </a:spcBef>
            </a:pPr>
            <a:r>
              <a:rPr lang="en-US" sz="2000" b="1" dirty="0" smtClean="0">
                <a:solidFill>
                  <a:srgbClr val="CC0099"/>
                </a:solidFill>
              </a:rPr>
              <a:t>Phase </a:t>
            </a:r>
            <a:r>
              <a:rPr lang="en-US" sz="2000" b="1" dirty="0">
                <a:solidFill>
                  <a:srgbClr val="CC0099"/>
                </a:solidFill>
              </a:rPr>
              <a:t>II </a:t>
            </a:r>
            <a:r>
              <a:rPr lang="en-US" sz="2000" b="1" dirty="0" smtClean="0">
                <a:solidFill>
                  <a:srgbClr val="CC0099"/>
                </a:solidFill>
              </a:rPr>
              <a:t>SBIR/STTR </a:t>
            </a:r>
            <a:r>
              <a:rPr lang="en-US" sz="2000" b="1" dirty="0" smtClean="0">
                <a:solidFill>
                  <a:srgbClr val="CC0099"/>
                </a:solidFill>
              </a:rPr>
              <a:t>awardees</a:t>
            </a:r>
          </a:p>
          <a:p>
            <a:pPr>
              <a:spcBef>
                <a:spcPct val="50000"/>
              </a:spcBef>
            </a:pPr>
            <a:r>
              <a:rPr lang="en-US" sz="2000" b="1" dirty="0" smtClean="0">
                <a:solidFill>
                  <a:srgbClr val="CC0099"/>
                </a:solidFill>
              </a:rPr>
              <a:t>Active or 5 years since completion of project</a:t>
            </a:r>
            <a:endParaRPr lang="en-US" sz="2000" b="1" dirty="0">
              <a:solidFill>
                <a:srgbClr val="CC0099"/>
              </a:solidFill>
            </a:endParaRPr>
          </a:p>
        </p:txBody>
      </p:sp>
      <p:pic>
        <p:nvPicPr>
          <p:cNvPr id="7" name="Picture 20" descr="http://tbn2.google.com/images?q=tbn:1Ul-cpSdPOwCSM:http://www.dtsupport.eu/Portals/3/hand%2520400%2520296.jpg">
            <a:hlinkClick r:id="rId2"/>
          </p:cNvPr>
          <p:cNvPicPr>
            <a:picLocks noChangeAspect="1" noChangeArrowheads="1"/>
          </p:cNvPicPr>
          <p:nvPr/>
        </p:nvPicPr>
        <p:blipFill>
          <a:blip r:embed="rId3" cstate="print"/>
          <a:srcRect/>
          <a:stretch>
            <a:fillRect/>
          </a:stretch>
        </p:blipFill>
        <p:spPr bwMode="auto">
          <a:xfrm>
            <a:off x="76200" y="4702277"/>
            <a:ext cx="1828800" cy="1356852"/>
          </a:xfrm>
          <a:prstGeom prst="rect">
            <a:avLst/>
          </a:prstGeom>
          <a:noFill/>
        </p:spPr>
      </p:pic>
      <p:pic>
        <p:nvPicPr>
          <p:cNvPr id="8" name="Picture 2" descr="Cap Logo"/>
          <p:cNvPicPr>
            <a:picLocks noChangeAspect="1" noChangeArrowheads="1"/>
          </p:cNvPicPr>
          <p:nvPr/>
        </p:nvPicPr>
        <p:blipFill>
          <a:blip r:embed="rId4" cstate="print"/>
          <a:srcRect/>
          <a:stretch>
            <a:fillRect/>
          </a:stretch>
        </p:blipFill>
        <p:spPr bwMode="auto">
          <a:xfrm>
            <a:off x="58688" y="152400"/>
            <a:ext cx="10081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Companies in </a:t>
            </a:r>
            <a:r>
              <a:rPr lang="en-US" sz="4000" b="1" dirty="0" smtClean="0"/>
              <a:t>CAP 2013: </a:t>
            </a:r>
            <a:br>
              <a:rPr lang="en-US" sz="4000" b="1" dirty="0" smtClean="0"/>
            </a:br>
            <a:r>
              <a:rPr lang="en-US" sz="4000" b="1" dirty="0" smtClean="0"/>
              <a:t>68 </a:t>
            </a:r>
            <a:r>
              <a:rPr lang="en-US" sz="4000" b="1" dirty="0" smtClean="0"/>
              <a:t>Total</a:t>
            </a:r>
            <a:endParaRPr lang="en-US" sz="4000" b="1" dirty="0"/>
          </a:p>
        </p:txBody>
      </p:sp>
      <p:pic>
        <p:nvPicPr>
          <p:cNvPr id="4" name="Picture 2" descr="Cap Logo"/>
          <p:cNvPicPr>
            <a:picLocks noChangeAspect="1" noChangeArrowheads="1"/>
          </p:cNvPicPr>
          <p:nvPr/>
        </p:nvPicPr>
        <p:blipFill>
          <a:blip r:embed="rId2" cstate="print"/>
          <a:srcRect/>
          <a:stretch>
            <a:fillRect/>
          </a:stretch>
        </p:blipFill>
        <p:spPr bwMode="auto">
          <a:xfrm>
            <a:off x="58688" y="152400"/>
            <a:ext cx="1008112" cy="1066800"/>
          </a:xfrm>
          <a:prstGeom prst="rect">
            <a:avLst/>
          </a:prstGeom>
          <a:noFill/>
          <a:ln w="9525">
            <a:noFill/>
            <a:miter lim="800000"/>
            <a:headEnd/>
            <a:tailEnd/>
          </a:ln>
        </p:spPr>
      </p:pic>
      <p:pic>
        <p:nvPicPr>
          <p:cNvPr id="1026" name="Picture 2"/>
          <p:cNvPicPr>
            <a:picLocks noChangeArrowheads="1"/>
          </p:cNvPicPr>
          <p:nvPr/>
        </p:nvPicPr>
        <p:blipFill>
          <a:blip r:embed="rId3" cstate="print"/>
          <a:srcRect/>
          <a:stretch>
            <a:fillRect/>
          </a:stretch>
        </p:blipFill>
        <p:spPr bwMode="auto">
          <a:xfrm>
            <a:off x="838200" y="1447800"/>
            <a:ext cx="7620000" cy="48005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Impact</a:t>
            </a:r>
            <a:endParaRPr lang="en-US" dirty="0"/>
          </a:p>
        </p:txBody>
      </p:sp>
      <p:sp>
        <p:nvSpPr>
          <p:cNvPr id="3" name="Content Placeholder 2"/>
          <p:cNvSpPr>
            <a:spLocks noGrp="1"/>
          </p:cNvSpPr>
          <p:nvPr>
            <p:ph idx="1"/>
          </p:nvPr>
        </p:nvSpPr>
        <p:spPr>
          <a:xfrm>
            <a:off x="228600" y="1295400"/>
            <a:ext cx="8686800" cy="4876800"/>
          </a:xfrm>
        </p:spPr>
        <p:txBody>
          <a:bodyPr/>
          <a:lstStyle/>
          <a:p>
            <a:pPr marL="0" lvl="1" algn="just">
              <a:buFont typeface="Arial" pitchFamily="34" charset="0"/>
              <a:buChar char="•"/>
            </a:pPr>
            <a:r>
              <a:rPr lang="en-US" sz="3200" dirty="0" smtClean="0">
                <a:solidFill>
                  <a:srgbClr val="00B0F0"/>
                </a:solidFill>
              </a:rPr>
              <a:t> </a:t>
            </a:r>
            <a:r>
              <a:rPr lang="en-US" sz="2400" dirty="0">
                <a:solidFill>
                  <a:srgbClr val="00B0F0"/>
                </a:solidFill>
              </a:rPr>
              <a:t>~700 companies </a:t>
            </a:r>
            <a:r>
              <a:rPr lang="en-US" sz="2400" dirty="0" smtClean="0">
                <a:solidFill>
                  <a:srgbClr val="00B0F0"/>
                </a:solidFill>
              </a:rPr>
              <a:t>trained since 2004</a:t>
            </a:r>
            <a:endParaRPr lang="en-US" sz="2400" dirty="0">
              <a:solidFill>
                <a:srgbClr val="00B0F0"/>
              </a:solidFill>
            </a:endParaRPr>
          </a:p>
          <a:p>
            <a:pPr marL="400050" lvl="2" algn="just">
              <a:buNone/>
            </a:pPr>
            <a:r>
              <a:rPr lang="en-US" dirty="0">
                <a:solidFill>
                  <a:srgbClr val="00B0F0"/>
                </a:solidFill>
              </a:rPr>
              <a:t>	-  </a:t>
            </a:r>
            <a:r>
              <a:rPr lang="en-US" dirty="0" smtClean="0">
                <a:solidFill>
                  <a:srgbClr val="00B0F0"/>
                </a:solidFill>
              </a:rPr>
              <a:t>Over </a:t>
            </a:r>
            <a:r>
              <a:rPr lang="en-US" dirty="0">
                <a:solidFill>
                  <a:srgbClr val="00B0F0"/>
                </a:solidFill>
              </a:rPr>
              <a:t>$</a:t>
            </a:r>
            <a:r>
              <a:rPr lang="en-US" dirty="0" smtClean="0">
                <a:solidFill>
                  <a:srgbClr val="00B0F0"/>
                </a:solidFill>
              </a:rPr>
              <a:t>464 </a:t>
            </a:r>
            <a:r>
              <a:rPr lang="en-US" dirty="0">
                <a:solidFill>
                  <a:srgbClr val="00B0F0"/>
                </a:solidFill>
              </a:rPr>
              <a:t>M raised in </a:t>
            </a:r>
            <a:r>
              <a:rPr lang="en-US" dirty="0" smtClean="0">
                <a:solidFill>
                  <a:srgbClr val="00B0F0"/>
                </a:solidFill>
              </a:rPr>
              <a:t>equity</a:t>
            </a:r>
            <a:endParaRPr lang="en-US" dirty="0">
              <a:solidFill>
                <a:srgbClr val="00B0F0"/>
              </a:solidFill>
            </a:endParaRPr>
          </a:p>
          <a:p>
            <a:pPr marL="400050" lvl="2" algn="just">
              <a:buNone/>
            </a:pPr>
            <a:r>
              <a:rPr lang="en-US" dirty="0">
                <a:solidFill>
                  <a:srgbClr val="00B0F0"/>
                </a:solidFill>
              </a:rPr>
              <a:t>   </a:t>
            </a:r>
            <a:r>
              <a:rPr lang="en-US" dirty="0" smtClean="0">
                <a:solidFill>
                  <a:srgbClr val="00B0F0"/>
                </a:solidFill>
              </a:rPr>
              <a:t>- 1,679 new jobs</a:t>
            </a:r>
          </a:p>
          <a:p>
            <a:pPr marL="400050" lvl="2" algn="just">
              <a:buNone/>
            </a:pPr>
            <a:r>
              <a:rPr lang="en-US" dirty="0" smtClean="0">
                <a:solidFill>
                  <a:srgbClr val="00B0F0"/>
                </a:solidFill>
              </a:rPr>
              <a:t>   - 13 M&amp;A</a:t>
            </a:r>
          </a:p>
          <a:p>
            <a:pPr marL="514350" lvl="2" indent="-342900" algn="just"/>
            <a:r>
              <a:rPr lang="en-US" dirty="0" smtClean="0">
                <a:solidFill>
                  <a:schemeClr val="tx1"/>
                </a:solidFill>
              </a:rPr>
              <a:t>How do we measure SUCCESS?</a:t>
            </a:r>
          </a:p>
          <a:p>
            <a:pPr lvl="1"/>
            <a:r>
              <a:rPr lang="en-US" sz="2400" dirty="0" smtClean="0">
                <a:solidFill>
                  <a:schemeClr val="tx1"/>
                </a:solidFill>
              </a:rPr>
              <a:t>Meetings or deals with investors</a:t>
            </a:r>
          </a:p>
          <a:p>
            <a:pPr lvl="1"/>
            <a:r>
              <a:rPr lang="en-US" sz="2400" dirty="0" smtClean="0">
                <a:solidFill>
                  <a:schemeClr val="tx1"/>
                </a:solidFill>
              </a:rPr>
              <a:t>FDA meetings or milestones met</a:t>
            </a:r>
          </a:p>
          <a:p>
            <a:pPr lvl="1"/>
            <a:r>
              <a:rPr lang="en-US" sz="2400" dirty="0" smtClean="0">
                <a:solidFill>
                  <a:schemeClr val="tx1"/>
                </a:solidFill>
              </a:rPr>
              <a:t>Revenues; Products launched</a:t>
            </a:r>
          </a:p>
          <a:p>
            <a:pPr lvl="1"/>
            <a:r>
              <a:rPr lang="en-US" sz="2400" dirty="0" smtClean="0">
                <a:solidFill>
                  <a:schemeClr val="tx1"/>
                </a:solidFill>
              </a:rPr>
              <a:t>Signed licensing agreements</a:t>
            </a:r>
          </a:p>
          <a:p>
            <a:pPr lvl="1"/>
            <a:r>
              <a:rPr lang="en-US" sz="2400" dirty="0" smtClean="0">
                <a:solidFill>
                  <a:schemeClr val="tx1"/>
                </a:solidFill>
              </a:rPr>
              <a:t>Hired new employees</a:t>
            </a:r>
          </a:p>
          <a:p>
            <a:pPr lvl="1"/>
            <a:r>
              <a:rPr lang="en-US" sz="2400" dirty="0" smtClean="0">
                <a:solidFill>
                  <a:schemeClr val="tx1"/>
                </a:solidFill>
              </a:rPr>
              <a:t>Established partnerships; Signed CDA</a:t>
            </a:r>
            <a:r>
              <a:rPr lang="en-US" dirty="0" smtClean="0">
                <a:solidFill>
                  <a:srgbClr val="00B0F0"/>
                </a:solidFill>
              </a:rPr>
              <a:t>		</a:t>
            </a:r>
          </a:p>
        </p:txBody>
      </p:sp>
      <p:pic>
        <p:nvPicPr>
          <p:cNvPr id="8" name="Picture 2"/>
          <p:cNvPicPr>
            <a:picLocks noChangeAspect="1" noChangeArrowheads="1"/>
          </p:cNvPicPr>
          <p:nvPr/>
        </p:nvPicPr>
        <p:blipFill>
          <a:blip r:embed="rId3" cstate="print"/>
          <a:srcRect/>
          <a:stretch>
            <a:fillRect/>
          </a:stretch>
        </p:blipFill>
        <p:spPr bwMode="auto">
          <a:xfrm>
            <a:off x="6629400" y="3124200"/>
            <a:ext cx="2466975" cy="1847850"/>
          </a:xfrm>
          <a:prstGeom prst="rect">
            <a:avLst/>
          </a:prstGeom>
          <a:noFill/>
          <a:ln w="9525">
            <a:noFill/>
            <a:miter lim="800000"/>
            <a:headEnd/>
            <a:tailEnd/>
          </a:ln>
        </p:spPr>
      </p:pic>
      <p:pic>
        <p:nvPicPr>
          <p:cNvPr id="5" name="Picture 2" descr="Cap Logo"/>
          <p:cNvPicPr>
            <a:picLocks noChangeAspect="1" noChangeArrowheads="1"/>
          </p:cNvPicPr>
          <p:nvPr/>
        </p:nvPicPr>
        <p:blipFill>
          <a:blip r:embed="rId4" cstate="print"/>
          <a:srcRect/>
          <a:stretch>
            <a:fillRect/>
          </a:stretch>
        </p:blipFill>
        <p:spPr bwMode="auto">
          <a:xfrm>
            <a:off x="58688" y="152400"/>
            <a:ext cx="10081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Website and Reauthorization pages</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3"/>
              </a:rPr>
              <a:t>http://sbir.nih.gov</a:t>
            </a:r>
            <a:r>
              <a:rPr lang="en-US" dirty="0" smtClean="0"/>
              <a:t> </a:t>
            </a:r>
            <a:endParaRPr 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748"/>
          <a:stretch/>
        </p:blipFill>
        <p:spPr bwMode="auto">
          <a:xfrm>
            <a:off x="1143000" y="2133600"/>
            <a:ext cx="6920577" cy="4576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a:xfrm>
            <a:off x="3276600" y="4876800"/>
            <a:ext cx="1981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flipH="1">
            <a:off x="6514244" y="4953000"/>
            <a:ext cx="9906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1638300" y="4800600"/>
            <a:ext cx="838200"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a:spLocks noChangeArrowheads="1"/>
          </p:cNvSpPr>
          <p:nvPr/>
        </p:nvSpPr>
        <p:spPr bwMode="auto">
          <a:xfrm>
            <a:off x="5840350" y="5777501"/>
            <a:ext cx="2338388" cy="646113"/>
          </a:xfrm>
          <a:prstGeom prst="rect">
            <a:avLst/>
          </a:prstGeom>
          <a:solidFill>
            <a:srgbClr val="FFFF00"/>
          </a:solidFill>
          <a:ln w="9525">
            <a:noFill/>
            <a:miter lim="800000"/>
            <a:headEnd/>
            <a:tailEnd/>
          </a:ln>
        </p:spPr>
        <p:txBody>
          <a:bodyPr wrap="none">
            <a:spAutoFit/>
          </a:bodyPr>
          <a:lstStyle/>
          <a:p>
            <a:r>
              <a:rPr lang="en-US" dirty="0"/>
              <a:t>Standard Due Dates:</a:t>
            </a:r>
          </a:p>
          <a:p>
            <a:r>
              <a:rPr lang="en-US" dirty="0"/>
              <a:t>Apr 5; Aug 5; Dec 5</a:t>
            </a:r>
          </a:p>
        </p:txBody>
      </p:sp>
      <p:sp>
        <p:nvSpPr>
          <p:cNvPr id="10" name="Oval 9"/>
          <p:cNvSpPr/>
          <p:nvPr/>
        </p:nvSpPr>
        <p:spPr>
          <a:xfrm>
            <a:off x="6248400" y="3050059"/>
            <a:ext cx="1981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1125240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77975" y="5446713"/>
            <a:ext cx="163513" cy="366712"/>
          </a:xfrm>
          <a:prstGeom prst="rect">
            <a:avLst/>
          </a:prstGeom>
          <a:noFill/>
          <a:ln w="12700">
            <a:noFill/>
            <a:miter lim="800000"/>
            <a:headEnd/>
            <a:tailEnd/>
          </a:ln>
        </p:spPr>
        <p:txBody>
          <a:bodyPr wrap="none">
            <a:spAutoFit/>
          </a:bodyPr>
          <a:lstStyle/>
          <a:p>
            <a:pPr eaLnBrk="0" hangingPunct="0"/>
            <a:endParaRPr lang="en-US"/>
          </a:p>
        </p:txBody>
      </p:sp>
      <p:sp>
        <p:nvSpPr>
          <p:cNvPr id="30723" name="Rectangle 3"/>
          <p:cNvSpPr>
            <a:spLocks noChangeArrowheads="1"/>
          </p:cNvSpPr>
          <p:nvPr/>
        </p:nvSpPr>
        <p:spPr bwMode="auto">
          <a:xfrm>
            <a:off x="2800850" y="3810000"/>
            <a:ext cx="3321743" cy="1631216"/>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t>Lenka Fedorkova, Ph.D.</a:t>
            </a:r>
          </a:p>
          <a:p>
            <a:pPr algn="ctr" eaLnBrk="0" hangingPunct="0"/>
            <a:r>
              <a:rPr lang="en-US" sz="2000" b="1" dirty="0" smtClean="0"/>
              <a:t>Assistant Manager</a:t>
            </a:r>
          </a:p>
          <a:p>
            <a:pPr algn="ctr" eaLnBrk="0" hangingPunct="0"/>
            <a:r>
              <a:rPr lang="en-US" sz="2000" b="1" dirty="0" smtClean="0"/>
              <a:t>NIH SBIR/STTR Programs</a:t>
            </a:r>
          </a:p>
          <a:p>
            <a:pPr algn="ctr" eaLnBrk="0" hangingPunct="0"/>
            <a:r>
              <a:rPr lang="en-US" sz="2000" b="1" dirty="0" smtClean="0"/>
              <a:t>   </a:t>
            </a:r>
            <a:endParaRPr lang="en-US" sz="2000" b="1" dirty="0"/>
          </a:p>
          <a:p>
            <a:pPr algn="ctr" eaLnBrk="0" hangingPunct="0"/>
            <a:r>
              <a:rPr lang="en-US" sz="2000" b="1" dirty="0"/>
              <a:t>Email: lenka@nih.gov</a:t>
            </a:r>
          </a:p>
        </p:txBody>
      </p:sp>
      <p:sp>
        <p:nvSpPr>
          <p:cNvPr id="1221638" name="Text Box 6"/>
          <p:cNvSpPr txBox="1">
            <a:spLocks noChangeArrowheads="1"/>
          </p:cNvSpPr>
          <p:nvPr/>
        </p:nvSpPr>
        <p:spPr bwMode="auto">
          <a:xfrm>
            <a:off x="3124200" y="5562600"/>
            <a:ext cx="2332946" cy="400110"/>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B0F0"/>
                </a:solidFill>
              </a:rPr>
              <a:t>http</a:t>
            </a:r>
            <a:r>
              <a:rPr lang="en-US" sz="2000" b="1" dirty="0" smtClean="0">
                <a:solidFill>
                  <a:srgbClr val="00B0F0"/>
                </a:solidFill>
              </a:rPr>
              <a:t>://sbir.nih.gov</a:t>
            </a:r>
            <a:endParaRPr lang="en-US" sz="2000" dirty="0">
              <a:solidFill>
                <a:srgbClr val="00B0F0"/>
              </a:solidFill>
            </a:endParaRPr>
          </a:p>
        </p:txBody>
      </p:sp>
      <p:sp>
        <p:nvSpPr>
          <p:cNvPr id="6" name="TextBox 5"/>
          <p:cNvSpPr txBox="1"/>
          <p:nvPr/>
        </p:nvSpPr>
        <p:spPr>
          <a:xfrm>
            <a:off x="2667000" y="2667000"/>
            <a:ext cx="3715504" cy="769441"/>
          </a:xfrm>
          <a:prstGeom prst="rect">
            <a:avLst/>
          </a:prstGeom>
          <a:noFill/>
        </p:spPr>
        <p:txBody>
          <a:bodyPr wrap="none" rtlCol="0">
            <a:spAutoFit/>
          </a:bodyPr>
          <a:lstStyle/>
          <a:p>
            <a:r>
              <a:rPr lang="en-US" sz="4400" b="1" dirty="0" smtClean="0">
                <a:solidFill>
                  <a:srgbClr val="0000FF"/>
                </a:solidFill>
              </a:rPr>
              <a:t>THANK YOU!</a:t>
            </a:r>
            <a:endParaRPr lang="en-US" sz="4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1638"/>
                                        </p:tgtEl>
                                        <p:attrNameLst>
                                          <p:attrName>style.visibility</p:attrName>
                                        </p:attrNameLst>
                                      </p:cBhvr>
                                      <p:to>
                                        <p:strVal val="visible"/>
                                      </p:to>
                                    </p:set>
                                    <p:animEffect transition="in" filter="blinds(horizontal)">
                                      <p:cBhvr>
                                        <p:cTn id="7" dur="500"/>
                                        <p:tgtEl>
                                          <p:spTgt spid="122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620000" cy="609600"/>
          </a:xfrm>
        </p:spPr>
        <p:txBody>
          <a:bodyPr lIns="92075" tIns="46038" rIns="92075" bIns="46038"/>
          <a:lstStyle/>
          <a:p>
            <a:pPr algn="r" eaLnBrk="1" hangingPunct="1"/>
            <a:r>
              <a:rPr lang="en-US" sz="3200" b="1" dirty="0" smtClean="0">
                <a:latin typeface="Verdana" pitchFamily="34" charset="0"/>
              </a:rPr>
              <a:t>STTR Purpose and Goals</a:t>
            </a:r>
          </a:p>
        </p:txBody>
      </p:sp>
      <p:sp>
        <p:nvSpPr>
          <p:cNvPr id="10243" name="Rectangle 3"/>
          <p:cNvSpPr>
            <a:spLocks noChangeArrowheads="1"/>
          </p:cNvSpPr>
          <p:nvPr/>
        </p:nvSpPr>
        <p:spPr bwMode="auto">
          <a:xfrm>
            <a:off x="762000" y="5848350"/>
            <a:ext cx="8128957" cy="400752"/>
          </a:xfrm>
          <a:prstGeom prst="rect">
            <a:avLst/>
          </a:prstGeom>
          <a:noFill/>
          <a:ln w="9525">
            <a:noFill/>
            <a:miter lim="800000"/>
            <a:headEnd/>
            <a:tailEnd/>
          </a:ln>
        </p:spPr>
        <p:txBody>
          <a:bodyPr wrap="none" lIns="92075" tIns="46038" rIns="92075" bIns="46038">
            <a:spAutoFit/>
          </a:bodyPr>
          <a:lstStyle/>
          <a:p>
            <a:pPr algn="ctr" eaLnBrk="0" hangingPunct="0"/>
            <a:r>
              <a:rPr lang="en-US" sz="2000" i="1" dirty="0">
                <a:solidFill>
                  <a:srgbClr val="CC0066"/>
                </a:solidFill>
              </a:rPr>
              <a:t>Small Business </a:t>
            </a:r>
            <a:r>
              <a:rPr lang="en-US" sz="2000" i="1" dirty="0" smtClean="0">
                <a:solidFill>
                  <a:srgbClr val="CC0066"/>
                </a:solidFill>
              </a:rPr>
              <a:t>Research and Development Enhancement </a:t>
            </a:r>
            <a:r>
              <a:rPr lang="en-US" sz="2000" i="1" dirty="0">
                <a:solidFill>
                  <a:srgbClr val="CC0066"/>
                </a:solidFill>
              </a:rPr>
              <a:t>Act of </a:t>
            </a:r>
            <a:r>
              <a:rPr lang="en-US" sz="2000" i="1" dirty="0" smtClean="0">
                <a:solidFill>
                  <a:srgbClr val="CC0066"/>
                </a:solidFill>
              </a:rPr>
              <a:t>1992</a:t>
            </a:r>
            <a:endParaRPr lang="en-US" sz="2000" i="1" dirty="0">
              <a:solidFill>
                <a:srgbClr val="CC0066"/>
              </a:solidFill>
            </a:endParaRPr>
          </a:p>
        </p:txBody>
      </p:sp>
      <p:sp>
        <p:nvSpPr>
          <p:cNvPr id="10244" name="Line 4"/>
          <p:cNvSpPr>
            <a:spLocks noChangeShapeType="1"/>
          </p:cNvSpPr>
          <p:nvPr/>
        </p:nvSpPr>
        <p:spPr bwMode="auto">
          <a:xfrm>
            <a:off x="609600" y="5715000"/>
            <a:ext cx="8059738" cy="0"/>
          </a:xfrm>
          <a:prstGeom prst="line">
            <a:avLst/>
          </a:prstGeom>
          <a:noFill/>
          <a:ln w="31750">
            <a:solidFill>
              <a:schemeClr val="hlink"/>
            </a:solidFill>
            <a:round/>
            <a:headEnd type="none" w="sm" len="sm"/>
            <a:tailEnd type="none" w="sm" len="sm"/>
          </a:ln>
        </p:spPr>
        <p:txBody>
          <a:bodyPr wrap="none" anchor="ctr"/>
          <a:lstStyle/>
          <a:p>
            <a:endParaRPr lang="en-US"/>
          </a:p>
        </p:txBody>
      </p:sp>
      <p:sp>
        <p:nvSpPr>
          <p:cNvPr id="10245" name="Rectangle 5"/>
          <p:cNvSpPr>
            <a:spLocks noChangeArrowheads="1"/>
          </p:cNvSpPr>
          <p:nvPr/>
        </p:nvSpPr>
        <p:spPr bwMode="auto">
          <a:xfrm>
            <a:off x="431800" y="2209800"/>
            <a:ext cx="8610600" cy="6096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Stimulate </a:t>
            </a:r>
            <a:r>
              <a:rPr lang="en-US" sz="2800" b="1" dirty="0" smtClean="0">
                <a:solidFill>
                  <a:schemeClr val="accent2"/>
                </a:solidFill>
              </a:rPr>
              <a:t>and foster technological innovation through </a:t>
            </a:r>
            <a:r>
              <a:rPr lang="en-US" sz="2800" b="1" i="1" dirty="0" smtClean="0">
                <a:solidFill>
                  <a:schemeClr val="accent2"/>
                </a:solidFill>
              </a:rPr>
              <a:t>cooperative research </a:t>
            </a:r>
            <a:r>
              <a:rPr lang="en-US" sz="2800" b="1" dirty="0" smtClean="0">
                <a:solidFill>
                  <a:schemeClr val="accent2"/>
                </a:solidFill>
              </a:rPr>
              <a:t>and development carried out </a:t>
            </a:r>
            <a:r>
              <a:rPr lang="en-US" sz="2800" b="1" i="1" dirty="0" smtClean="0">
                <a:solidFill>
                  <a:schemeClr val="accent2"/>
                </a:solidFill>
              </a:rPr>
              <a:t>between</a:t>
            </a:r>
            <a:r>
              <a:rPr lang="en-US" sz="2800" b="1" dirty="0" smtClean="0">
                <a:solidFill>
                  <a:schemeClr val="accent2"/>
                </a:solidFill>
              </a:rPr>
              <a:t> small business concerns and research institutions</a:t>
            </a:r>
            <a:endParaRPr lang="en-US" sz="2800" b="1" dirty="0">
              <a:solidFill>
                <a:schemeClr val="accent2"/>
              </a:solidFill>
            </a:endParaRPr>
          </a:p>
        </p:txBody>
      </p:sp>
      <p:sp>
        <p:nvSpPr>
          <p:cNvPr id="10247" name="Rectangle 7"/>
          <p:cNvSpPr>
            <a:spLocks noChangeArrowheads="1"/>
          </p:cNvSpPr>
          <p:nvPr/>
        </p:nvSpPr>
        <p:spPr bwMode="auto">
          <a:xfrm>
            <a:off x="431800" y="4191000"/>
            <a:ext cx="8610600" cy="1447800"/>
          </a:xfrm>
          <a:prstGeom prst="rect">
            <a:avLst/>
          </a:prstGeom>
          <a:noFill/>
          <a:ln w="9525">
            <a:noFill/>
            <a:miter lim="800000"/>
            <a:headEnd/>
            <a:tailEnd/>
          </a:ln>
        </p:spPr>
        <p:txBody>
          <a:bodyPr lIns="92075" tIns="46038" rIns="92075" bIns="46038"/>
          <a:lstStyle/>
          <a:p>
            <a:pPr marL="342900" indent="-342900">
              <a:spcBef>
                <a:spcPct val="20000"/>
              </a:spcBef>
              <a:buClr>
                <a:srgbClr val="CC0066"/>
              </a:buClr>
              <a:buFontTx/>
              <a:buChar char="•"/>
            </a:pPr>
            <a:r>
              <a:rPr lang="en-US" sz="2800" b="1" dirty="0">
                <a:solidFill>
                  <a:schemeClr val="accent2"/>
                </a:solidFill>
              </a:rPr>
              <a:t>Foster </a:t>
            </a:r>
            <a:r>
              <a:rPr lang="en-US" sz="2800" b="1" dirty="0" smtClean="0">
                <a:solidFill>
                  <a:schemeClr val="accent2"/>
                </a:solidFill>
              </a:rPr>
              <a:t>technology transfer between small business concerns and research institutions</a:t>
            </a:r>
            <a:endParaRPr lang="en-US" sz="2800" b="1"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511300"/>
            <a:ext cx="8770938" cy="4647426"/>
          </a:xfrm>
          <a:prstGeom prst="rect">
            <a:avLst/>
          </a:prstGeom>
          <a:noFill/>
          <a:ln w="12700">
            <a:noFill/>
            <a:miter lim="800000"/>
            <a:headEnd type="none" w="sm" len="sm"/>
            <a:tailEnd type="none" w="sm" len="sm"/>
          </a:ln>
        </p:spPr>
        <p:txBody>
          <a:bodyPr>
            <a:spAutoFit/>
          </a:bodyPr>
          <a:lstStyle/>
          <a:p>
            <a:pPr marL="342900" indent="-342900" eaLnBrk="0" hangingPunct="0">
              <a:buClr>
                <a:srgbClr val="CC0066"/>
              </a:buClr>
              <a:buFontTx/>
              <a:buChar char="•"/>
            </a:pPr>
            <a:r>
              <a:rPr lang="en-US" sz="2400" dirty="0"/>
              <a:t>Performance of </a:t>
            </a:r>
            <a:r>
              <a:rPr lang="en-US" sz="2400" dirty="0" smtClean="0"/>
              <a:t>the R&amp;D work for Phase </a:t>
            </a:r>
            <a:r>
              <a:rPr lang="en-US" sz="2400" dirty="0"/>
              <a:t>I and Phase </a:t>
            </a:r>
            <a:r>
              <a:rPr lang="en-US" sz="2400" dirty="0" smtClean="0"/>
              <a:t>II </a:t>
            </a:r>
            <a:r>
              <a:rPr lang="en-US" sz="2400" dirty="0"/>
              <a:t>must be performed in the United States</a:t>
            </a:r>
            <a:r>
              <a:rPr lang="en-US" sz="2400" dirty="0" smtClean="0"/>
              <a:t>.</a:t>
            </a:r>
          </a:p>
          <a:p>
            <a:pPr marL="342900" indent="-342900" eaLnBrk="0" hangingPunct="0">
              <a:buClr>
                <a:srgbClr val="CC0066"/>
              </a:buClr>
            </a:pPr>
            <a:r>
              <a:rPr lang="en-US" sz="2400" dirty="0" smtClean="0"/>
              <a:t> </a:t>
            </a:r>
          </a:p>
          <a:p>
            <a:pPr marL="342900" indent="-342900" eaLnBrk="0" hangingPunct="0">
              <a:buClr>
                <a:srgbClr val="CC0066"/>
              </a:buClr>
              <a:buFont typeface="Arial" pitchFamily="34" charset="0"/>
              <a:buChar char="•"/>
            </a:pPr>
            <a:r>
              <a:rPr lang="en-US" sz="2400" dirty="0" smtClean="0">
                <a:solidFill>
                  <a:srgbClr val="FF0000"/>
                </a:solidFill>
              </a:rPr>
              <a:t>In rare </a:t>
            </a:r>
            <a:r>
              <a:rPr lang="en-US" sz="2400" dirty="0">
                <a:solidFill>
                  <a:srgbClr val="FF0000"/>
                </a:solidFill>
              </a:rPr>
              <a:t>and unique circumstance, </a:t>
            </a:r>
            <a:r>
              <a:rPr lang="en-US" sz="2400" dirty="0"/>
              <a:t>for example, if a supply or material or the study design (e.g., patient population) is not available in the United States, NIH may allow that particular portion of the research or R&amp;D work to be performed or obtained in a foreign country</a:t>
            </a:r>
            <a:r>
              <a:rPr lang="en-US" sz="2400" dirty="0" smtClean="0"/>
              <a:t>.</a:t>
            </a:r>
          </a:p>
          <a:p>
            <a:pPr marL="342900" indent="-342900" eaLnBrk="0" hangingPunct="0">
              <a:buClr>
                <a:srgbClr val="CC0066"/>
              </a:buClr>
            </a:pPr>
            <a:r>
              <a:rPr lang="en-US" sz="2400" dirty="0" smtClean="0">
                <a:solidFill>
                  <a:srgbClr val="FF0000"/>
                </a:solidFill>
              </a:rPr>
              <a:t> </a:t>
            </a:r>
            <a:endParaRPr lang="en-US" sz="1000" dirty="0" smtClean="0">
              <a:solidFill>
                <a:srgbClr val="FF0000"/>
              </a:solidFill>
            </a:endParaRPr>
          </a:p>
          <a:p>
            <a:pPr marL="342900" indent="-342900" eaLnBrk="0" hangingPunct="0">
              <a:buClr>
                <a:srgbClr val="CC0066"/>
              </a:buClr>
              <a:buFont typeface="Arial" pitchFamily="34" charset="0"/>
              <a:buChar char="•"/>
            </a:pPr>
            <a:r>
              <a:rPr lang="en-US" sz="2400" dirty="0"/>
              <a:t>S</a:t>
            </a:r>
            <a:r>
              <a:rPr lang="en-US" sz="2400" dirty="0" smtClean="0"/>
              <a:t>ituations </a:t>
            </a:r>
            <a:r>
              <a:rPr lang="en-US" sz="2400" dirty="0"/>
              <a:t>will be considered on a case-by-case basis, and they should be discussed with NIH staff </a:t>
            </a:r>
            <a:r>
              <a:rPr lang="en-US" sz="2400" u="sng" dirty="0"/>
              <a:t>prior</a:t>
            </a:r>
            <a:r>
              <a:rPr lang="en-US" sz="2400" dirty="0"/>
              <a:t> to submission of the application.</a:t>
            </a:r>
            <a:endParaRPr lang="en-US" sz="2400" b="1" dirty="0"/>
          </a:p>
          <a:p>
            <a:pPr marL="342900" indent="-342900" eaLnBrk="0" hangingPunct="0">
              <a:buClr>
                <a:srgbClr val="CC0066"/>
              </a:buClr>
              <a:buFont typeface="Wingdings" pitchFamily="2" charset="2"/>
              <a:buNone/>
            </a:pPr>
            <a:endParaRPr lang="en-US" sz="800" b="1" dirty="0"/>
          </a:p>
        </p:txBody>
      </p:sp>
      <p:sp>
        <p:nvSpPr>
          <p:cNvPr id="14339" name="Rectangle 3"/>
          <p:cNvSpPr>
            <a:spLocks noChangeArrowheads="1"/>
          </p:cNvSpPr>
          <p:nvPr/>
        </p:nvSpPr>
        <p:spPr bwMode="auto">
          <a:xfrm>
            <a:off x="1066800" y="330200"/>
            <a:ext cx="7602538" cy="584200"/>
          </a:xfrm>
          <a:prstGeom prst="rect">
            <a:avLst/>
          </a:prstGeom>
          <a:noFill/>
          <a:ln w="9525">
            <a:noFill/>
            <a:miter lim="800000"/>
            <a:headEnd/>
            <a:tailEnd/>
          </a:ln>
        </p:spPr>
        <p:txBody>
          <a:bodyPr lIns="92075" tIns="46038" rIns="92075" bIns="46038">
            <a:spAutoFit/>
          </a:bodyPr>
          <a:lstStyle/>
          <a:p>
            <a:pPr algn="r" eaLnBrk="0" hangingPunct="0">
              <a:lnSpc>
                <a:spcPct val="110000"/>
              </a:lnSpc>
            </a:pPr>
            <a:r>
              <a:rPr lang="en-US" sz="3200" b="1">
                <a:solidFill>
                  <a:schemeClr val="bg1"/>
                </a:solidFill>
                <a:latin typeface="Verdana" pitchFamily="34" charset="0"/>
              </a:rPr>
              <a:t>Case by Case Waivers</a:t>
            </a:r>
          </a:p>
        </p:txBody>
      </p:sp>
      <p:sp>
        <p:nvSpPr>
          <p:cNvPr id="14340" name="Line 8"/>
          <p:cNvSpPr>
            <a:spLocks noChangeShapeType="1"/>
          </p:cNvSpPr>
          <p:nvPr/>
        </p:nvSpPr>
        <p:spPr bwMode="auto">
          <a:xfrm>
            <a:off x="457200" y="6400800"/>
            <a:ext cx="7924800" cy="0"/>
          </a:xfrm>
          <a:prstGeom prst="line">
            <a:avLst/>
          </a:prstGeom>
          <a:noFill/>
          <a:ln w="9525" cap="rnd">
            <a:solidFill>
              <a:srgbClr val="0000FF"/>
            </a:solidFill>
            <a:prstDash val="sysDot"/>
            <a:miter lim="800000"/>
            <a:headEnd/>
            <a:tailEnd/>
          </a:ln>
        </p:spPr>
        <p:txBody>
          <a:bodyPr wrap="none"/>
          <a:lstStyle/>
          <a:p>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14600" y="990600"/>
            <a:ext cx="6259512" cy="4024312"/>
          </a:xfrm>
        </p:spPr>
        <p:txBody>
          <a:bodyPr/>
          <a:lstStyle/>
          <a:p>
            <a:pPr algn="l" eaLnBrk="1" hangingPunct="1"/>
            <a:r>
              <a:rPr lang="en-US" sz="3600" dirty="0" smtClean="0">
                <a:solidFill>
                  <a:schemeClr val="tx1"/>
                </a:solidFill>
              </a:rPr>
              <a:t> </a:t>
            </a:r>
            <a:br>
              <a:rPr lang="en-US" sz="3600" dirty="0" smtClean="0">
                <a:solidFill>
                  <a:schemeClr val="tx1"/>
                </a:solidFill>
              </a:rPr>
            </a:br>
            <a:r>
              <a:rPr lang="en-US" sz="3600" dirty="0" smtClean="0">
                <a:solidFill>
                  <a:schemeClr val="accent2"/>
                </a:solidFill>
              </a:rPr>
              <a:t>The largest, most accessible source of </a:t>
            </a:r>
            <a:r>
              <a:rPr lang="en-US" sz="3600" dirty="0" smtClean="0">
                <a:solidFill>
                  <a:srgbClr val="0000FF"/>
                </a:solidFill>
              </a:rPr>
              <a:t/>
            </a:r>
            <a:br>
              <a:rPr lang="en-US" sz="3600" dirty="0" smtClean="0">
                <a:solidFill>
                  <a:srgbClr val="0000FF"/>
                </a:solidFill>
              </a:rPr>
            </a:br>
            <a:r>
              <a:rPr lang="en-US" sz="3600" dirty="0" smtClean="0">
                <a:solidFill>
                  <a:schemeClr val="tx1"/>
                </a:solidFill>
              </a:rPr>
              <a:t>SEED CAPITAL</a:t>
            </a:r>
            <a:br>
              <a:rPr lang="en-US" sz="3600" dirty="0" smtClean="0">
                <a:solidFill>
                  <a:schemeClr val="tx1"/>
                </a:solidFill>
              </a:rPr>
            </a:br>
            <a:r>
              <a:rPr lang="en-US" sz="3600" dirty="0" smtClean="0">
                <a:solidFill>
                  <a:schemeClr val="accent2"/>
                </a:solidFill>
              </a:rPr>
              <a:t>for the nation’s innovative </a:t>
            </a:r>
            <a:br>
              <a:rPr lang="en-US" sz="3600" dirty="0" smtClean="0">
                <a:solidFill>
                  <a:schemeClr val="accent2"/>
                </a:solidFill>
              </a:rPr>
            </a:br>
            <a:r>
              <a:rPr lang="en-US" sz="3600" dirty="0" smtClean="0">
                <a:solidFill>
                  <a:schemeClr val="accent2"/>
                </a:solidFill>
              </a:rPr>
              <a:t>small businesses</a:t>
            </a:r>
            <a:r>
              <a:rPr lang="en-US" sz="3600" dirty="0" smtClean="0">
                <a:solidFill>
                  <a:srgbClr val="C00000"/>
                </a:solidFill>
              </a:rPr>
              <a:t/>
            </a:r>
            <a:br>
              <a:rPr lang="en-US" sz="3600" dirty="0" smtClean="0">
                <a:solidFill>
                  <a:srgbClr val="C00000"/>
                </a:solidFill>
              </a:rPr>
            </a:br>
            <a:r>
              <a:rPr lang="en-US" sz="3600" u="sng" dirty="0" smtClean="0">
                <a:solidFill>
                  <a:srgbClr val="FF3300"/>
                </a:solidFill>
              </a:rPr>
              <a:t>$2.5 Billion in </a:t>
            </a:r>
            <a:r>
              <a:rPr lang="en-US" sz="3600" u="sng" dirty="0" smtClean="0">
                <a:solidFill>
                  <a:srgbClr val="FF3300"/>
                </a:solidFill>
              </a:rPr>
              <a:t>2013</a:t>
            </a:r>
            <a:endParaRPr lang="en-US" sz="3600" u="sng" dirty="0" smtClean="0">
              <a:solidFill>
                <a:srgbClr val="FF3300"/>
              </a:solidFill>
            </a:endParaRPr>
          </a:p>
        </p:txBody>
      </p:sp>
      <p:pic>
        <p:nvPicPr>
          <p:cNvPr id="7172" name="Picture 3" descr="Hedge-Fund-Seed-Capital">
            <a:hlinkClick r:id="rId3"/>
          </p:cNvPr>
          <p:cNvPicPr>
            <a:picLocks noChangeAspect="1" noChangeArrowheads="1"/>
          </p:cNvPicPr>
          <p:nvPr/>
        </p:nvPicPr>
        <p:blipFill>
          <a:blip r:embed="rId4" cstate="print"/>
          <a:srcRect/>
          <a:stretch>
            <a:fillRect/>
          </a:stretch>
        </p:blipFill>
        <p:spPr bwMode="auto">
          <a:xfrm>
            <a:off x="331788" y="911225"/>
            <a:ext cx="1617662" cy="2030413"/>
          </a:xfrm>
          <a:prstGeom prst="rect">
            <a:avLst/>
          </a:prstGeom>
          <a:noFill/>
          <a:ln w="9525">
            <a:noFill/>
            <a:miter lim="800000"/>
            <a:headEnd/>
            <a:tailEnd/>
          </a:ln>
        </p:spPr>
      </p:pic>
      <p:sp>
        <p:nvSpPr>
          <p:cNvPr id="7173" name="Rectangle 5"/>
          <p:cNvSpPr>
            <a:spLocks noChangeArrowheads="1"/>
          </p:cNvSpPr>
          <p:nvPr/>
        </p:nvSpPr>
        <p:spPr bwMode="auto">
          <a:xfrm>
            <a:off x="2032000" y="263525"/>
            <a:ext cx="6699250" cy="560388"/>
          </a:xfrm>
          <a:prstGeom prst="rect">
            <a:avLst/>
          </a:prstGeom>
          <a:noFill/>
          <a:ln w="9525">
            <a:noFill/>
            <a:miter lim="800000"/>
            <a:headEnd/>
            <a:tailEnd/>
          </a:ln>
        </p:spPr>
        <p:txBody>
          <a:bodyPr anchor="ctr"/>
          <a:lstStyle/>
          <a:p>
            <a:pPr algn="r"/>
            <a:r>
              <a:rPr lang="en-US" sz="3200" b="1" dirty="0">
                <a:solidFill>
                  <a:schemeClr val="bg1"/>
                </a:solidFill>
                <a:latin typeface="Verdana" pitchFamily="34" charset="0"/>
              </a:rPr>
              <a:t>SBIR/STTR Programs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533400" y="0"/>
            <a:ext cx="8153400" cy="1371600"/>
          </a:xfrm>
          <a:noFill/>
        </p:spPr>
        <p:txBody>
          <a:bodyPr/>
          <a:lstStyle/>
          <a:p>
            <a:pPr algn="r"/>
            <a:r>
              <a:rPr lang="en-US" sz="3200" b="1" dirty="0" smtClean="0">
                <a:latin typeface="Verdana" pitchFamily="34" charset="0"/>
              </a:rPr>
              <a:t>SBIR/STTR Programs</a:t>
            </a:r>
          </a:p>
        </p:txBody>
      </p:sp>
      <p:sp>
        <p:nvSpPr>
          <p:cNvPr id="9219" name="Content Placeholder 3"/>
          <p:cNvSpPr>
            <a:spLocks noGrp="1"/>
          </p:cNvSpPr>
          <p:nvPr>
            <p:ph idx="1"/>
          </p:nvPr>
        </p:nvSpPr>
        <p:spPr>
          <a:xfrm>
            <a:off x="533400" y="1524000"/>
            <a:ext cx="8686800" cy="4876800"/>
          </a:xfrm>
        </p:spPr>
        <p:txBody>
          <a:bodyPr/>
          <a:lstStyle/>
          <a:p>
            <a:pPr>
              <a:buFontTx/>
              <a:buNone/>
            </a:pPr>
            <a:r>
              <a:rPr lang="en-US" dirty="0" smtClean="0">
                <a:solidFill>
                  <a:schemeClr val="tx1"/>
                </a:solidFill>
              </a:rPr>
              <a:t>Capital is in the form of </a:t>
            </a:r>
            <a:r>
              <a:rPr lang="en-US" b="1" i="1" dirty="0" smtClean="0">
                <a:solidFill>
                  <a:schemeClr val="tx1"/>
                </a:solidFill>
              </a:rPr>
              <a:t>grants</a:t>
            </a:r>
            <a:r>
              <a:rPr lang="en-US" dirty="0" smtClean="0">
                <a:solidFill>
                  <a:schemeClr val="tx1"/>
                </a:solidFill>
              </a:rPr>
              <a:t> and </a:t>
            </a:r>
            <a:r>
              <a:rPr lang="en-US" b="1" i="1" dirty="0" smtClean="0">
                <a:solidFill>
                  <a:schemeClr val="tx1"/>
                </a:solidFill>
              </a:rPr>
              <a:t>contracts</a:t>
            </a:r>
          </a:p>
          <a:p>
            <a:pPr>
              <a:buFontTx/>
              <a:buNone/>
            </a:pPr>
            <a:r>
              <a:rPr lang="en-US" dirty="0" smtClean="0">
                <a:solidFill>
                  <a:schemeClr val="tx1"/>
                </a:solidFill>
              </a:rPr>
              <a:t>Strategic NIH Investment in Innovation</a:t>
            </a:r>
          </a:p>
          <a:p>
            <a:pPr>
              <a:buFontTx/>
              <a:buNone/>
            </a:pPr>
            <a:endParaRPr lang="en-US" dirty="0" smtClean="0"/>
          </a:p>
          <a:p>
            <a:pPr>
              <a:buFontTx/>
              <a:buNone/>
            </a:pPr>
            <a:r>
              <a:rPr lang="en-US" b="1" dirty="0" smtClean="0">
                <a:solidFill>
                  <a:srgbClr val="0000FF"/>
                </a:solidFill>
              </a:rPr>
              <a:t>Non-diluted funding:</a:t>
            </a:r>
          </a:p>
          <a:p>
            <a:r>
              <a:rPr lang="en-US" dirty="0" smtClean="0"/>
              <a:t>	</a:t>
            </a:r>
            <a:r>
              <a:rPr lang="en-US" dirty="0" smtClean="0">
                <a:solidFill>
                  <a:schemeClr val="tx1"/>
                </a:solidFill>
              </a:rPr>
              <a:t>no repayment</a:t>
            </a:r>
          </a:p>
          <a:p>
            <a:r>
              <a:rPr lang="en-US" dirty="0" smtClean="0">
                <a:solidFill>
                  <a:schemeClr val="tx1"/>
                </a:solidFill>
              </a:rPr>
              <a:t>     no debt service</a:t>
            </a:r>
          </a:p>
          <a:p>
            <a:r>
              <a:rPr lang="en-US" dirty="0" smtClean="0">
                <a:solidFill>
                  <a:schemeClr val="tx1"/>
                </a:solidFill>
              </a:rPr>
              <a:t>     no equity forfeiture</a:t>
            </a:r>
          </a:p>
          <a:p>
            <a:r>
              <a:rPr lang="en-US" dirty="0" smtClean="0">
                <a:solidFill>
                  <a:schemeClr val="tx1"/>
                </a:solidFill>
              </a:rPr>
              <a:t>     no IP forfeiture</a:t>
            </a:r>
          </a:p>
        </p:txBody>
      </p:sp>
      <p:pic>
        <p:nvPicPr>
          <p:cNvPr id="9220" name="Picture 4" descr="cube-management.jpg"/>
          <p:cNvPicPr>
            <a:picLocks noChangeAspect="1"/>
          </p:cNvPicPr>
          <p:nvPr/>
        </p:nvPicPr>
        <p:blipFill>
          <a:blip r:embed="rId3" cstate="print"/>
          <a:srcRect/>
          <a:stretch>
            <a:fillRect/>
          </a:stretch>
        </p:blipFill>
        <p:spPr bwMode="auto">
          <a:xfrm>
            <a:off x="6172200" y="3657600"/>
            <a:ext cx="2079625"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439738" y="242888"/>
            <a:ext cx="8467725" cy="579437"/>
          </a:xfrm>
          <a:prstGeom prst="rect">
            <a:avLst/>
          </a:prstGeom>
          <a:noFill/>
          <a:ln w="9525">
            <a:noFill/>
            <a:miter lim="800000"/>
            <a:headEnd/>
            <a:tailEnd/>
          </a:ln>
        </p:spPr>
        <p:txBody>
          <a:bodyPr lIns="92075" tIns="46038" rIns="92075" bIns="46038">
            <a:spAutoFit/>
          </a:bodyPr>
          <a:lstStyle/>
          <a:p>
            <a:pPr algn="r" eaLnBrk="0" hangingPunct="0"/>
            <a:r>
              <a:rPr lang="en-US" sz="3200" b="1">
                <a:solidFill>
                  <a:schemeClr val="bg1"/>
                </a:solidFill>
                <a:latin typeface="Verdana" pitchFamily="34" charset="0"/>
              </a:rPr>
              <a:t>SBIR/STTR Program Overview</a:t>
            </a:r>
          </a:p>
        </p:txBody>
      </p:sp>
      <p:sp>
        <p:nvSpPr>
          <p:cNvPr id="630787" name="Rectangle 3"/>
          <p:cNvSpPr>
            <a:spLocks noChangeArrowheads="1"/>
          </p:cNvSpPr>
          <p:nvPr/>
        </p:nvSpPr>
        <p:spPr bwMode="auto">
          <a:xfrm>
            <a:off x="1143000" y="1447800"/>
            <a:ext cx="7797800" cy="5078955"/>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3200" b="1" dirty="0">
                <a:effectLst>
                  <a:outerShdw blurRad="38100" dist="38100" dir="2700000" algn="tl">
                    <a:srgbClr val="C0C0C0"/>
                  </a:outerShdw>
                </a:effectLst>
                <a:latin typeface="Arial" charset="0"/>
              </a:rPr>
              <a:t>SMALL  BUSINESS  INNOVATION </a:t>
            </a:r>
          </a:p>
          <a:p>
            <a:pPr algn="ctr" eaLnBrk="0" hangingPunct="0">
              <a:defRPr/>
            </a:pPr>
            <a:r>
              <a:rPr lang="en-US" sz="3200" b="1" dirty="0">
                <a:effectLst>
                  <a:outerShdw blurRad="38100" dist="38100" dir="2700000" algn="tl">
                    <a:srgbClr val="C0C0C0"/>
                  </a:outerShdw>
                </a:effectLst>
                <a:latin typeface="Arial" charset="0"/>
              </a:rPr>
              <a:t>RESEARCH (SBIR) PROGRAM</a:t>
            </a:r>
          </a:p>
          <a:p>
            <a:pPr>
              <a:defRPr/>
            </a:pPr>
            <a:r>
              <a:rPr lang="en-US" sz="2400" b="1" dirty="0">
                <a:solidFill>
                  <a:srgbClr val="4F4FC5"/>
                </a:solidFill>
                <a:latin typeface="Arial" charset="0"/>
                <a:cs typeface="Arial" charset="0"/>
              </a:rPr>
              <a:t>Set-aside program for small business	concerns to engage in Federal R&amp;D -- with potential for commercialization</a:t>
            </a:r>
            <a:r>
              <a:rPr lang="en-US" sz="2400" b="1" dirty="0" smtClean="0">
                <a:solidFill>
                  <a:srgbClr val="4F4FC5"/>
                </a:solidFill>
                <a:latin typeface="Arial" charset="0"/>
                <a:cs typeface="Arial" charset="0"/>
              </a:rPr>
              <a:t>. </a:t>
            </a:r>
            <a:r>
              <a:rPr lang="en-US" sz="2000" b="1" dirty="0" smtClean="0">
                <a:solidFill>
                  <a:srgbClr val="FF0000"/>
                </a:solidFill>
                <a:latin typeface="Arial" charset="0"/>
                <a:cs typeface="Arial" charset="0"/>
              </a:rPr>
              <a:t>(Agencies &gt; $100M extramural R&amp;D)</a:t>
            </a:r>
            <a:endParaRPr lang="en-US" sz="2000" b="1" dirty="0">
              <a:solidFill>
                <a:srgbClr val="FF0000"/>
              </a:solidFill>
              <a:latin typeface="Arial" charset="0"/>
              <a:cs typeface="Arial" charset="0"/>
            </a:endParaRPr>
          </a:p>
          <a:p>
            <a:pPr eaLnBrk="0" hangingPunct="0">
              <a:defRPr/>
            </a:pPr>
            <a:r>
              <a:rPr lang="en-US" sz="1200" b="1" dirty="0">
                <a:solidFill>
                  <a:srgbClr val="CC0099"/>
                </a:solidFill>
                <a:latin typeface="Arial" charset="0"/>
              </a:rPr>
              <a:t> </a:t>
            </a:r>
          </a:p>
          <a:p>
            <a:pPr algn="ctr" eaLnBrk="0" hangingPunct="0">
              <a:defRPr/>
            </a:pPr>
            <a:endParaRPr lang="en-US" sz="1200" b="1" dirty="0">
              <a:solidFill>
                <a:srgbClr val="CC0099"/>
              </a:solidFill>
              <a:latin typeface="Arial" charset="0"/>
            </a:endParaRPr>
          </a:p>
          <a:p>
            <a:pPr algn="ctr" eaLnBrk="0" hangingPunct="0">
              <a:defRPr/>
            </a:pPr>
            <a:r>
              <a:rPr lang="en-US" sz="3200" b="1" dirty="0">
                <a:effectLst>
                  <a:outerShdw blurRad="38100" dist="38100" dir="2700000" algn="tl">
                    <a:srgbClr val="C0C0C0"/>
                  </a:outerShdw>
                </a:effectLst>
                <a:latin typeface="Arial" charset="0"/>
              </a:rPr>
              <a:t>SMALL BUSINESS TECHNOLOGY </a:t>
            </a:r>
          </a:p>
          <a:p>
            <a:pPr algn="ctr" eaLnBrk="0" hangingPunct="0">
              <a:defRPr/>
            </a:pPr>
            <a:r>
              <a:rPr lang="en-US" sz="3200" b="1" dirty="0">
                <a:effectLst>
                  <a:outerShdw blurRad="38100" dist="38100" dir="2700000" algn="tl">
                    <a:srgbClr val="C0C0C0"/>
                  </a:outerShdw>
                </a:effectLst>
                <a:latin typeface="Arial" charset="0"/>
              </a:rPr>
              <a:t>TRANSFER (STTR) PROGRAM</a:t>
            </a:r>
          </a:p>
          <a:p>
            <a:pPr>
              <a:defRPr/>
            </a:pPr>
            <a:r>
              <a:rPr lang="en-US" sz="2400" b="1" dirty="0">
                <a:solidFill>
                  <a:srgbClr val="4F4FC5"/>
                </a:solidFill>
                <a:latin typeface="Arial" charset="0"/>
                <a:cs typeface="Arial" charset="0"/>
              </a:rPr>
              <a:t>Set-aside program to facilitate </a:t>
            </a:r>
            <a:r>
              <a:rPr lang="en-US" sz="2400" b="1" u="sng" dirty="0">
                <a:solidFill>
                  <a:srgbClr val="4F4FC5"/>
                </a:solidFill>
                <a:latin typeface="Arial" charset="0"/>
                <a:cs typeface="Arial" charset="0"/>
              </a:rPr>
              <a:t>cooperative R&amp;D</a:t>
            </a:r>
            <a:r>
              <a:rPr lang="en-US" sz="2400" b="1" dirty="0">
                <a:solidFill>
                  <a:srgbClr val="4F4FC5"/>
                </a:solidFill>
                <a:latin typeface="Arial" charset="0"/>
                <a:cs typeface="Arial" charset="0"/>
              </a:rPr>
              <a:t> between small business concerns </a:t>
            </a:r>
            <a:r>
              <a:rPr lang="en-US" sz="2400" b="1" u="sng" dirty="0">
                <a:solidFill>
                  <a:srgbClr val="4F4FC5"/>
                </a:solidFill>
                <a:latin typeface="Arial" charset="0"/>
                <a:cs typeface="Arial" charset="0"/>
              </a:rPr>
              <a:t>and</a:t>
            </a:r>
            <a:r>
              <a:rPr lang="en-US" sz="2400" b="1" dirty="0">
                <a:solidFill>
                  <a:srgbClr val="4F4FC5"/>
                </a:solidFill>
                <a:latin typeface="Arial" charset="0"/>
                <a:cs typeface="Arial" charset="0"/>
              </a:rPr>
              <a:t> U.S. research institutions -- with potential for commercialization</a:t>
            </a:r>
            <a:r>
              <a:rPr lang="en-US" sz="2400" b="1" dirty="0" smtClean="0">
                <a:solidFill>
                  <a:srgbClr val="4F4FC5"/>
                </a:solidFill>
                <a:latin typeface="Arial" charset="0"/>
                <a:cs typeface="Arial" charset="0"/>
              </a:rPr>
              <a:t>.</a:t>
            </a:r>
          </a:p>
          <a:p>
            <a:pPr>
              <a:defRPr/>
            </a:pPr>
            <a:r>
              <a:rPr lang="en-US" sz="2000" b="1" dirty="0" smtClean="0">
                <a:solidFill>
                  <a:srgbClr val="FF0000"/>
                </a:solidFill>
                <a:cs typeface="Arial" charset="0"/>
              </a:rPr>
              <a:t>(Agencies &gt; $1B extramural R&amp;D)</a:t>
            </a:r>
            <a:endParaRPr lang="en-US" sz="2000" b="1" dirty="0">
              <a:solidFill>
                <a:srgbClr val="FF0000"/>
              </a:solidFill>
              <a:latin typeface="Arial" charset="0"/>
            </a:endParaRPr>
          </a:p>
        </p:txBody>
      </p:sp>
      <p:sp>
        <p:nvSpPr>
          <p:cNvPr id="630788" name="Text Box 4"/>
          <p:cNvSpPr txBox="1">
            <a:spLocks noChangeArrowheads="1"/>
          </p:cNvSpPr>
          <p:nvPr/>
        </p:nvSpPr>
        <p:spPr bwMode="auto">
          <a:xfrm>
            <a:off x="302962" y="1981200"/>
            <a:ext cx="1003801" cy="523220"/>
          </a:xfrm>
          <a:prstGeom prst="rect">
            <a:avLst/>
          </a:prstGeom>
          <a:noFill/>
          <a:ln w="12700">
            <a:noFill/>
            <a:miter lim="800000"/>
            <a:headEnd type="none" w="sm" len="sm"/>
            <a:tailEnd type="none" w="sm" len="sm"/>
          </a:ln>
        </p:spPr>
        <p:txBody>
          <a:bodyPr wrap="none">
            <a:spAutoFit/>
          </a:bodyPr>
          <a:lstStyle/>
          <a:p>
            <a:pPr algn="ctr" eaLnBrk="0" hangingPunct="0"/>
            <a:r>
              <a:rPr lang="en-US" sz="2800" b="1" dirty="0" smtClean="0">
                <a:solidFill>
                  <a:srgbClr val="CC0066"/>
                </a:solidFill>
              </a:rPr>
              <a:t>2.6%</a:t>
            </a:r>
            <a:endParaRPr lang="en-US" sz="2800" b="1" dirty="0">
              <a:solidFill>
                <a:srgbClr val="CC0066"/>
              </a:solidFill>
            </a:endParaRPr>
          </a:p>
        </p:txBody>
      </p:sp>
      <p:sp>
        <p:nvSpPr>
          <p:cNvPr id="630789" name="Text Box 5"/>
          <p:cNvSpPr txBox="1">
            <a:spLocks noChangeArrowheads="1"/>
          </p:cNvSpPr>
          <p:nvPr/>
        </p:nvSpPr>
        <p:spPr bwMode="auto">
          <a:xfrm>
            <a:off x="221030" y="4392613"/>
            <a:ext cx="1204177" cy="523220"/>
          </a:xfrm>
          <a:prstGeom prst="rect">
            <a:avLst/>
          </a:prstGeom>
          <a:noFill/>
          <a:ln w="12700">
            <a:noFill/>
            <a:miter lim="800000"/>
            <a:headEnd type="none" w="sm" len="sm"/>
            <a:tailEnd type="none" w="sm" len="sm"/>
          </a:ln>
        </p:spPr>
        <p:txBody>
          <a:bodyPr wrap="none">
            <a:spAutoFit/>
          </a:bodyPr>
          <a:lstStyle/>
          <a:p>
            <a:pPr algn="ctr" eaLnBrk="0" hangingPunct="0"/>
            <a:r>
              <a:rPr lang="en-US" sz="2800" b="1" dirty="0" smtClean="0">
                <a:solidFill>
                  <a:srgbClr val="CC0066"/>
                </a:solidFill>
              </a:rPr>
              <a:t>0.35%</a:t>
            </a:r>
            <a:endParaRPr lang="en-US" sz="2800" b="1" dirty="0">
              <a:solidFill>
                <a:srgbClr val="CC0066"/>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411681" y="5334000"/>
            <a:ext cx="533400" cy="5334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5570" name="Rectangle 2"/>
          <p:cNvSpPr>
            <a:spLocks noChangeArrowheads="1"/>
          </p:cNvSpPr>
          <p:nvPr/>
        </p:nvSpPr>
        <p:spPr bwMode="auto">
          <a:xfrm>
            <a:off x="821267" y="228600"/>
            <a:ext cx="8017933" cy="1447192"/>
          </a:xfrm>
          <a:prstGeom prst="rect">
            <a:avLst/>
          </a:prstGeom>
          <a:noFill/>
          <a:ln w="9525">
            <a:noFill/>
            <a:miter lim="800000"/>
            <a:headEnd/>
            <a:tailEnd/>
          </a:ln>
          <a:effectLst/>
        </p:spPr>
        <p:txBody>
          <a:bodyPr lIns="92075" tIns="46038" rIns="92075" bIns="46038">
            <a:spAutoFit/>
          </a:bodyPr>
          <a:lstStyle/>
          <a:p>
            <a:pPr algn="ctr" eaLnBrk="0" hangingPunct="0"/>
            <a:r>
              <a:rPr lang="en-US" sz="3200" dirty="0">
                <a:solidFill>
                  <a:schemeClr val="bg1"/>
                </a:solidFill>
                <a:latin typeface="Verdana" pitchFamily="34" charset="0"/>
              </a:rPr>
              <a:t> SBIR Eligibility </a:t>
            </a:r>
            <a:r>
              <a:rPr lang="en-US" sz="3200" dirty="0" smtClean="0">
                <a:solidFill>
                  <a:schemeClr val="bg1"/>
                </a:solidFill>
                <a:latin typeface="Verdana" pitchFamily="34" charset="0"/>
              </a:rPr>
              <a:t>Criteria</a:t>
            </a:r>
          </a:p>
          <a:p>
            <a:pPr algn="ctr" eaLnBrk="0" hangingPunct="0"/>
            <a:r>
              <a:rPr lang="en-US" sz="2400" dirty="0" smtClean="0">
                <a:solidFill>
                  <a:srgbClr val="FFFF00"/>
                </a:solidFill>
              </a:rPr>
              <a:t>From 1/28/2013 FOAs going forward</a:t>
            </a:r>
          </a:p>
          <a:p>
            <a:pPr algn="ctr" eaLnBrk="0" hangingPunct="0"/>
            <a:endParaRPr lang="en-US" sz="3200" dirty="0" smtClean="0">
              <a:solidFill>
                <a:schemeClr val="bg1"/>
              </a:solidFill>
              <a:latin typeface="Verdana" pitchFamily="34" charset="0"/>
            </a:endParaRPr>
          </a:p>
        </p:txBody>
      </p:sp>
      <p:grpSp>
        <p:nvGrpSpPr>
          <p:cNvPr id="2" name="Group 3"/>
          <p:cNvGrpSpPr>
            <a:grpSpLocks/>
          </p:cNvGrpSpPr>
          <p:nvPr/>
        </p:nvGrpSpPr>
        <p:grpSpPr bwMode="auto">
          <a:xfrm>
            <a:off x="372534" y="1295400"/>
            <a:ext cx="533400" cy="2895600"/>
            <a:chOff x="360" y="1056"/>
            <a:chExt cx="378" cy="1824"/>
          </a:xfrm>
        </p:grpSpPr>
        <p:sp>
          <p:nvSpPr>
            <p:cNvPr id="1005572" name="Rectangle 4"/>
            <p:cNvSpPr>
              <a:spLocks noChangeArrowheads="1"/>
            </p:cNvSpPr>
            <p:nvPr/>
          </p:nvSpPr>
          <p:spPr bwMode="auto">
            <a:xfrm>
              <a:off x="360" y="1824"/>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5573" name="Rectangle 5"/>
            <p:cNvSpPr>
              <a:spLocks noChangeArrowheads="1"/>
            </p:cNvSpPr>
            <p:nvPr/>
          </p:nvSpPr>
          <p:spPr bwMode="auto">
            <a:xfrm>
              <a:off x="360" y="1440"/>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5574" name="Rectangle 6"/>
            <p:cNvSpPr>
              <a:spLocks noChangeArrowheads="1"/>
            </p:cNvSpPr>
            <p:nvPr/>
          </p:nvSpPr>
          <p:spPr bwMode="auto">
            <a:xfrm>
              <a:off x="360" y="1056"/>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005575" name="Rectangle 7"/>
            <p:cNvSpPr>
              <a:spLocks noChangeArrowheads="1"/>
            </p:cNvSpPr>
            <p:nvPr/>
          </p:nvSpPr>
          <p:spPr bwMode="auto">
            <a:xfrm>
              <a:off x="360" y="2544"/>
              <a:ext cx="378" cy="336"/>
            </a:xfrm>
            <a:prstGeom prst="rect">
              <a:avLst/>
            </a:prstGeom>
            <a:solidFill>
              <a:schemeClr val="bg1"/>
            </a:solidFill>
            <a:ln w="12700">
              <a:solidFill>
                <a:schemeClr val="tx1"/>
              </a:solidFill>
              <a:miter lim="800000"/>
              <a:headEnd/>
              <a:tailEnd/>
            </a:ln>
            <a:effectLst/>
          </p:spPr>
          <p:txBody>
            <a:bodyPr wrap="none" anchor="ctr"/>
            <a:lstStyle/>
            <a:p>
              <a:endParaRPr lang="en-US"/>
            </a:p>
          </p:txBody>
        </p:sp>
      </p:grpSp>
      <p:sp>
        <p:nvSpPr>
          <p:cNvPr id="1005576" name="Rectangle 8"/>
          <p:cNvSpPr>
            <a:spLocks noChangeArrowheads="1"/>
          </p:cNvSpPr>
          <p:nvPr/>
        </p:nvSpPr>
        <p:spPr bwMode="auto">
          <a:xfrm>
            <a:off x="440267" y="1355725"/>
            <a:ext cx="8271933" cy="5185138"/>
          </a:xfrm>
          <a:prstGeom prst="rect">
            <a:avLst/>
          </a:prstGeom>
          <a:noFill/>
          <a:ln w="9525">
            <a:noFill/>
            <a:miter lim="800000"/>
            <a:headEnd/>
            <a:tailEnd/>
          </a:ln>
          <a:effectLst/>
        </p:spPr>
        <p:txBody>
          <a:bodyPr lIns="92075" tIns="46038" rIns="92075" bIns="46038">
            <a:spAutoFit/>
          </a:bodyPr>
          <a:lstStyle/>
          <a:p>
            <a:pPr marL="692150" indent="-692150" algn="l" eaLnBrk="0" hangingPunct="0">
              <a:lnSpc>
                <a:spcPct val="90000"/>
              </a:lnSpc>
              <a:spcBef>
                <a:spcPct val="20000"/>
              </a:spcBef>
              <a:buClr>
                <a:srgbClr val="CC0066"/>
              </a:buClr>
              <a:buFont typeface="Wingdings" pitchFamily="2" charset="2"/>
              <a:buChar char="ü"/>
            </a:pPr>
            <a:r>
              <a:rPr lang="en-US" sz="2400" dirty="0"/>
              <a:t>Organized as </a:t>
            </a:r>
            <a:r>
              <a:rPr lang="en-US" sz="2400" dirty="0">
                <a:solidFill>
                  <a:srgbClr val="0000FF"/>
                </a:solidFill>
              </a:rPr>
              <a:t>for-profit</a:t>
            </a:r>
            <a:r>
              <a:rPr lang="en-US" sz="2400" dirty="0"/>
              <a:t> U.S. business </a:t>
            </a:r>
          </a:p>
          <a:p>
            <a:pPr marL="692150" indent="-692150" algn="l" eaLnBrk="0" hangingPunct="0">
              <a:lnSpc>
                <a:spcPct val="90000"/>
              </a:lnSpc>
              <a:spcBef>
                <a:spcPct val="20000"/>
              </a:spcBef>
              <a:buClr>
                <a:srgbClr val="CC0066"/>
              </a:buClr>
              <a:buFont typeface="Wingdings" pitchFamily="2" charset="2"/>
              <a:buNone/>
            </a:pPr>
            <a:endParaRPr lang="en-US" sz="1200" dirty="0"/>
          </a:p>
          <a:p>
            <a:pPr marL="692150" indent="-692150" algn="l" eaLnBrk="0" hangingPunct="0">
              <a:lnSpc>
                <a:spcPct val="85000"/>
              </a:lnSpc>
              <a:spcBef>
                <a:spcPct val="20000"/>
              </a:spcBef>
              <a:buClr>
                <a:srgbClr val="CC0066"/>
              </a:buClr>
              <a:buFont typeface="Wingdings" pitchFamily="2" charset="2"/>
              <a:buChar char="ü"/>
            </a:pPr>
            <a:r>
              <a:rPr lang="en-US" sz="2400" dirty="0">
                <a:cs typeface="Times New Roman" pitchFamily="18" charset="0"/>
              </a:rPr>
              <a:t>Small:</a:t>
            </a:r>
            <a:r>
              <a:rPr lang="en-US" sz="2400" dirty="0">
                <a:solidFill>
                  <a:srgbClr val="0000FF"/>
                </a:solidFill>
                <a:cs typeface="Times New Roman" pitchFamily="18" charset="0"/>
              </a:rPr>
              <a:t> 500</a:t>
            </a:r>
            <a:r>
              <a:rPr lang="en-US" sz="2400" dirty="0">
                <a:cs typeface="Times New Roman" pitchFamily="18" charset="0"/>
              </a:rPr>
              <a:t> or fewer employees, including affiliates</a:t>
            </a:r>
          </a:p>
          <a:p>
            <a:pPr marL="692150" indent="-692150" algn="l" eaLnBrk="0" hangingPunct="0">
              <a:lnSpc>
                <a:spcPct val="85000"/>
              </a:lnSpc>
              <a:spcBef>
                <a:spcPct val="20000"/>
              </a:spcBef>
              <a:buClr>
                <a:srgbClr val="CC0066"/>
              </a:buClr>
              <a:buFont typeface="Wingdings" pitchFamily="2" charset="2"/>
              <a:buNone/>
            </a:pPr>
            <a:endParaRPr lang="en-US" sz="1200" dirty="0">
              <a:cs typeface="Times New Roman" pitchFamily="18" charset="0"/>
            </a:endParaRPr>
          </a:p>
          <a:p>
            <a:pPr marL="692150" indent="-692150" algn="l" eaLnBrk="0" hangingPunct="0">
              <a:lnSpc>
                <a:spcPct val="85000"/>
              </a:lnSpc>
              <a:spcBef>
                <a:spcPct val="20000"/>
              </a:spcBef>
              <a:buClr>
                <a:srgbClr val="CC0066"/>
              </a:buClr>
              <a:buFont typeface="Wingdings" pitchFamily="2" charset="2"/>
              <a:buChar char="ü"/>
            </a:pPr>
            <a:r>
              <a:rPr lang="en-US" sz="2400" dirty="0">
                <a:cs typeface="Times New Roman" pitchFamily="18" charset="0"/>
              </a:rPr>
              <a:t>PD/PI’s </a:t>
            </a:r>
            <a:r>
              <a:rPr lang="en-US" sz="2400" dirty="0">
                <a:solidFill>
                  <a:srgbClr val="0000FF"/>
                </a:solidFill>
                <a:cs typeface="Times New Roman" pitchFamily="18" charset="0"/>
              </a:rPr>
              <a:t>primary employment</a:t>
            </a:r>
            <a:r>
              <a:rPr lang="en-US" sz="2400" dirty="0">
                <a:cs typeface="Times New Roman" pitchFamily="18" charset="0"/>
              </a:rPr>
              <a:t> must be with </a:t>
            </a:r>
            <a:r>
              <a:rPr lang="en-US" sz="2400" dirty="0">
                <a:solidFill>
                  <a:srgbClr val="0000FF"/>
                </a:solidFill>
                <a:cs typeface="Times New Roman" pitchFamily="18" charset="0"/>
              </a:rPr>
              <a:t>small business concern</a:t>
            </a:r>
            <a:r>
              <a:rPr lang="en-US" sz="2400" dirty="0">
                <a:cs typeface="Times New Roman" pitchFamily="18" charset="0"/>
              </a:rPr>
              <a:t> at time of award and for duration of project period</a:t>
            </a:r>
          </a:p>
          <a:p>
            <a:pPr marL="692150" indent="-692150" algn="l" eaLnBrk="0" hangingPunct="0">
              <a:lnSpc>
                <a:spcPct val="85000"/>
              </a:lnSpc>
              <a:spcBef>
                <a:spcPct val="20000"/>
              </a:spcBef>
              <a:buClr>
                <a:srgbClr val="CC0066"/>
              </a:buClr>
              <a:buFont typeface="Wingdings" pitchFamily="2" charset="2"/>
              <a:buNone/>
            </a:pPr>
            <a:endParaRPr lang="en-US" sz="1400" dirty="0">
              <a:cs typeface="Times New Roman" pitchFamily="18" charset="0"/>
            </a:endParaRPr>
          </a:p>
          <a:p>
            <a:pPr marL="692150" indent="-692150" algn="l" eaLnBrk="0" hangingPunct="0">
              <a:lnSpc>
                <a:spcPct val="85000"/>
              </a:lnSpc>
              <a:spcBef>
                <a:spcPct val="20000"/>
              </a:spcBef>
              <a:buClr>
                <a:srgbClr val="CC0066"/>
              </a:buClr>
              <a:buFont typeface="Wingdings" pitchFamily="2" charset="2"/>
              <a:buChar char="ü"/>
            </a:pPr>
            <a:r>
              <a:rPr lang="en-US" sz="2400" dirty="0" smtClean="0"/>
              <a:t>Greater than </a:t>
            </a:r>
            <a:r>
              <a:rPr lang="en-US" sz="2400" dirty="0" smtClean="0">
                <a:solidFill>
                  <a:srgbClr val="0000FF"/>
                </a:solidFill>
              </a:rPr>
              <a:t>50% </a:t>
            </a:r>
            <a:r>
              <a:rPr lang="en-US" sz="2400" dirty="0">
                <a:solidFill>
                  <a:srgbClr val="0000FF"/>
                </a:solidFill>
              </a:rPr>
              <a:t>U.S.- owned by individuals</a:t>
            </a:r>
            <a:r>
              <a:rPr lang="en-US" sz="2400" dirty="0"/>
              <a:t> and independently operated </a:t>
            </a:r>
            <a:r>
              <a:rPr lang="en-US" sz="2400" dirty="0">
                <a:solidFill>
                  <a:srgbClr val="FF3300"/>
                </a:solidFill>
              </a:rPr>
              <a:t>or</a:t>
            </a:r>
            <a:r>
              <a:rPr lang="en-US" sz="2400" dirty="0">
                <a:solidFill>
                  <a:schemeClr val="accent1"/>
                </a:solidFill>
              </a:rPr>
              <a:t> </a:t>
            </a:r>
          </a:p>
          <a:p>
            <a:pPr marL="692150" indent="-692150" algn="l" eaLnBrk="0" hangingPunct="0">
              <a:lnSpc>
                <a:spcPct val="85000"/>
              </a:lnSpc>
              <a:spcBef>
                <a:spcPct val="20000"/>
              </a:spcBef>
              <a:buClr>
                <a:srgbClr val="CC0066"/>
              </a:buClr>
              <a:buFont typeface="Wingdings" pitchFamily="2" charset="2"/>
              <a:buNone/>
            </a:pPr>
            <a:r>
              <a:rPr lang="en-US" sz="2400" dirty="0"/>
              <a:t>	G</a:t>
            </a:r>
            <a:r>
              <a:rPr lang="en-US" sz="2400" dirty="0" smtClean="0"/>
              <a:t>reater than </a:t>
            </a:r>
            <a:r>
              <a:rPr lang="en-US" sz="2400" dirty="0" smtClean="0">
                <a:solidFill>
                  <a:srgbClr val="0000FF"/>
                </a:solidFill>
              </a:rPr>
              <a:t>50% </a:t>
            </a:r>
            <a:r>
              <a:rPr lang="en-US" sz="2400" dirty="0">
                <a:solidFill>
                  <a:srgbClr val="0000FF"/>
                </a:solidFill>
              </a:rPr>
              <a:t>owned and controlled</a:t>
            </a:r>
            <a:r>
              <a:rPr lang="en-US" sz="2400" dirty="0">
                <a:solidFill>
                  <a:srgbClr val="FFFF00"/>
                </a:solidFill>
              </a:rPr>
              <a:t> </a:t>
            </a:r>
            <a:r>
              <a:rPr lang="en-US" sz="2400" dirty="0">
                <a:solidFill>
                  <a:srgbClr val="0000FF"/>
                </a:solidFill>
              </a:rPr>
              <a:t>by </a:t>
            </a:r>
            <a:r>
              <a:rPr lang="en-US" sz="2400" dirty="0" smtClean="0">
                <a:solidFill>
                  <a:srgbClr val="0000FF"/>
                </a:solidFill>
              </a:rPr>
              <a:t>other </a:t>
            </a:r>
            <a:r>
              <a:rPr lang="en-US" sz="2400" dirty="0" smtClean="0"/>
              <a:t>business concern/s </a:t>
            </a:r>
            <a:r>
              <a:rPr lang="en-US" sz="2400" dirty="0"/>
              <a:t>that </a:t>
            </a:r>
            <a:r>
              <a:rPr lang="en-US" sz="2400" dirty="0" smtClean="0"/>
              <a:t>is/are greater than 50% </a:t>
            </a:r>
            <a:r>
              <a:rPr lang="en-US" sz="2400" dirty="0"/>
              <a:t>owned and controlled by one or more </a:t>
            </a:r>
            <a:r>
              <a:rPr lang="en-US" sz="2400" dirty="0" smtClean="0">
                <a:solidFill>
                  <a:srgbClr val="0000FF"/>
                </a:solidFill>
              </a:rPr>
              <a:t>individuals </a:t>
            </a:r>
            <a:r>
              <a:rPr lang="en-US" sz="2400" dirty="0" smtClean="0">
                <a:solidFill>
                  <a:srgbClr val="FF0000"/>
                </a:solidFill>
              </a:rPr>
              <a:t>OR</a:t>
            </a:r>
          </a:p>
          <a:p>
            <a:pPr marL="692150" indent="-692150" eaLnBrk="0" hangingPunct="0">
              <a:lnSpc>
                <a:spcPct val="85000"/>
              </a:lnSpc>
              <a:spcBef>
                <a:spcPct val="20000"/>
              </a:spcBef>
              <a:buClr>
                <a:srgbClr val="CC0066"/>
              </a:buClr>
              <a:buFont typeface="Wingdings" pitchFamily="2" charset="2"/>
              <a:buChar char="ü"/>
            </a:pPr>
            <a:r>
              <a:rPr lang="en-US" sz="2400" dirty="0"/>
              <a:t>Be a concern which is more than 50% owned by multiple venture capital operating companies, hedge funds, private equity firms, or any combination of these </a:t>
            </a:r>
            <a:endParaRPr lang="en-US" sz="2400" dirty="0" smtClean="0">
              <a:solidFill>
                <a:srgbClr val="0000FF"/>
              </a:solidFill>
            </a:endParaRPr>
          </a:p>
        </p:txBody>
      </p:sp>
    </p:spTree>
    <p:extLst>
      <p:ext uri="{BB962C8B-B14F-4D97-AF65-F5344CB8AC3E}">
        <p14:creationId xmlns:p14="http://schemas.microsoft.com/office/powerpoint/2010/main" xmlns="" val="41680971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8169</TotalTime>
  <Words>2779</Words>
  <Application>Microsoft Office PowerPoint</Application>
  <PresentationFormat>On-screen Show (4:3)</PresentationFormat>
  <Paragraphs>473</Paragraphs>
  <Slides>38</Slides>
  <Notes>24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Design</vt:lpstr>
      <vt:lpstr>Office Theme</vt:lpstr>
      <vt:lpstr>Slide 1</vt:lpstr>
      <vt:lpstr>                       NIH Mission</vt:lpstr>
      <vt:lpstr>SBIR Purpose and Goals</vt:lpstr>
      <vt:lpstr>STTR Purpose and Goals</vt:lpstr>
      <vt:lpstr>Slide 5</vt:lpstr>
      <vt:lpstr>  The largest, most accessible source of  SEED CAPITAL for the nation’s innovative  small businesses $2.5 Billion in 2013</vt:lpstr>
      <vt:lpstr>SBIR/STTR Programs</vt:lpstr>
      <vt:lpstr>Slide 8</vt:lpstr>
      <vt:lpstr>Slide 9</vt:lpstr>
      <vt:lpstr>Slide 10</vt:lpstr>
      <vt:lpstr>PD/PI Eligibility on STTR</vt:lpstr>
      <vt:lpstr>Agency Differences</vt:lpstr>
      <vt:lpstr>Slide 13</vt:lpstr>
      <vt:lpstr>Slide 14</vt:lpstr>
      <vt:lpstr>NIH SBIR/STTR Budget Allocations FY2012 </vt:lpstr>
      <vt:lpstr>Which Program is Best for You? Major Differences</vt:lpstr>
      <vt:lpstr>Mission-Focused NIH Funding Model</vt:lpstr>
      <vt:lpstr>SBIR/STTR: Important Facts to Remember </vt:lpstr>
      <vt:lpstr>Slide 19</vt:lpstr>
      <vt:lpstr>Limited Award Waiver from SBA</vt:lpstr>
      <vt:lpstr>Important changes in this year’s Omnibus Grant Solicitations</vt:lpstr>
      <vt:lpstr>New provisions NOT implemented in this year’s Omnibus Grant Solicitations at this time</vt:lpstr>
      <vt:lpstr>New provisions NOT implemented in this year’s Omnibus Grant Solicitations at this time</vt:lpstr>
      <vt:lpstr>If not now, when?</vt:lpstr>
      <vt:lpstr>Slide 25</vt:lpstr>
      <vt:lpstr>EXAMPLE TARGETED FOA:  IT Health </vt:lpstr>
      <vt:lpstr>Electronic Submission</vt:lpstr>
      <vt:lpstr>Slide 28</vt:lpstr>
      <vt:lpstr>NIH Awardee Needs</vt:lpstr>
      <vt:lpstr>Slide 30</vt:lpstr>
      <vt:lpstr>Gap Funding Opportunities</vt:lpstr>
      <vt:lpstr>Slide 32</vt:lpstr>
      <vt:lpstr>Niche Assessment Program </vt:lpstr>
      <vt:lpstr>Commercialization Assistance Program (CAP)</vt:lpstr>
      <vt:lpstr>Companies in CAP 2013:  68 Total</vt:lpstr>
      <vt:lpstr>Tracking Impact</vt:lpstr>
      <vt:lpstr>NIH Website and Reauthorization pages</vt:lpstr>
      <vt:lpstr>Slide 38</vt:lpstr>
    </vt:vector>
  </TitlesOfParts>
  <Company>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kochers</dc:creator>
  <cp:lastModifiedBy>lenka fedorkova</cp:lastModifiedBy>
  <cp:revision>412</cp:revision>
  <dcterms:created xsi:type="dcterms:W3CDTF">2007-06-22T15:14:55Z</dcterms:created>
  <dcterms:modified xsi:type="dcterms:W3CDTF">2013-02-14T22:16:40Z</dcterms:modified>
</cp:coreProperties>
</file>